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 id="266" r:id="rId12"/>
    <p:sldId id="267" r:id="rId13"/>
    <p:sldId id="268" r:id="rId14"/>
    <p:sldId id="269" r:id="rId15"/>
    <p:sldId id="270" r:id="rId16"/>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sz="3600" i="1" dirty="0" smtClean="0"/>
              <a:t>Чиста енергија и енергетска ефикасност за грађане</a:t>
            </a:r>
            <a:endParaRPr lang="en-US" sz="3600" i="1" dirty="0"/>
          </a:p>
        </p:txBody>
      </p:sp>
      <p:sp>
        <p:nvSpPr>
          <p:cNvPr id="3" name="Subtitle 2"/>
          <p:cNvSpPr>
            <a:spLocks noGrp="1"/>
          </p:cNvSpPr>
          <p:nvPr>
            <p:ph type="subTitle" idx="1"/>
          </p:nvPr>
        </p:nvSpPr>
        <p:spPr>
          <a:xfrm>
            <a:off x="1507066" y="4050833"/>
            <a:ext cx="8068007" cy="1905830"/>
          </a:xfrm>
        </p:spPr>
        <p:txBody>
          <a:bodyPr>
            <a:normAutofit fontScale="70000" lnSpcReduction="20000"/>
          </a:bodyPr>
          <a:lstStyle/>
          <a:p>
            <a:endParaRPr lang="sr-Cyrl-RS" dirty="0" smtClean="0"/>
          </a:p>
          <a:p>
            <a:endParaRPr lang="sr-Cyrl-RS" dirty="0"/>
          </a:p>
          <a:p>
            <a:endParaRPr lang="sr-Cyrl-RS" sz="2000" i="1" dirty="0" smtClean="0"/>
          </a:p>
          <a:p>
            <a:r>
              <a:rPr lang="sr-Cyrl-RS" sz="2600" i="1" dirty="0" smtClean="0">
                <a:solidFill>
                  <a:schemeClr val="tx1"/>
                </a:solidFill>
              </a:rPr>
              <a:t>Биљана Ђордан </a:t>
            </a:r>
          </a:p>
          <a:p>
            <a:r>
              <a:rPr lang="sr-Cyrl-RS" sz="2000" i="1" dirty="0">
                <a:solidFill>
                  <a:schemeClr val="tx1"/>
                </a:solidFill>
              </a:rPr>
              <a:t>Е</a:t>
            </a:r>
            <a:r>
              <a:rPr lang="sr-Cyrl-RS" sz="2000" i="1" dirty="0" smtClean="0">
                <a:solidFill>
                  <a:schemeClr val="tx1"/>
                </a:solidFill>
              </a:rPr>
              <a:t>нергетски менаџер града Панчева</a:t>
            </a:r>
          </a:p>
          <a:p>
            <a:r>
              <a:rPr lang="sr-Cyrl-RS" sz="2000" i="1" dirty="0" smtClean="0">
                <a:solidFill>
                  <a:schemeClr val="tx1"/>
                </a:solidFill>
              </a:rPr>
              <a:t>Руководилац Програма енергетске санације породичних кућа и станова града Панчева</a:t>
            </a:r>
            <a:endParaRPr lang="en-US" sz="2000" i="1" dirty="0">
              <a:solidFill>
                <a:schemeClr val="tx1"/>
              </a:solidFill>
            </a:endParaRPr>
          </a:p>
        </p:txBody>
      </p:sp>
      <p:pic>
        <p:nvPicPr>
          <p:cNvPr id="4" name="Picture 3"/>
          <p:cNvPicPr>
            <a:picLocks noChangeAspect="1"/>
          </p:cNvPicPr>
          <p:nvPr/>
        </p:nvPicPr>
        <p:blipFill>
          <a:blip r:embed="rId2"/>
          <a:stretch>
            <a:fillRect/>
          </a:stretch>
        </p:blipFill>
        <p:spPr>
          <a:xfrm>
            <a:off x="302622" y="805097"/>
            <a:ext cx="11430000" cy="1552575"/>
          </a:xfrm>
          <a:prstGeom prst="rect">
            <a:avLst/>
          </a:prstGeom>
        </p:spPr>
      </p:pic>
    </p:spTree>
    <p:extLst>
      <p:ext uri="{BB962C8B-B14F-4D97-AF65-F5344CB8AC3E}">
        <p14:creationId xmlns:p14="http://schemas.microsoft.com/office/powerpoint/2010/main" val="3016926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2696" y="662085"/>
            <a:ext cx="11194870" cy="5909310"/>
          </a:xfrm>
          <a:prstGeom prst="rect">
            <a:avLst/>
          </a:prstGeom>
        </p:spPr>
        <p:txBody>
          <a:bodyPr wrap="square">
            <a:spAutoFit/>
          </a:bodyPr>
          <a:lstStyle/>
          <a:p>
            <a:r>
              <a:rPr lang="ru-RU" b="1" dirty="0">
                <a:latin typeface="Arial" panose="020B0604020202020204" pitchFamily="34" charset="0"/>
                <a:cs typeface="Arial" panose="020B0604020202020204" pitchFamily="34" charset="0"/>
              </a:rPr>
              <a:t>ОБАВЕЗНА ДОКУМЕНТАЦИЈА УЗ ПРИЈАВУ НА ЈАВНИ ПОЗИВ ЗА КАТЕГОРИЈУ ОСТАЛИХ ГРАЂАНА</a:t>
            </a:r>
          </a:p>
          <a:p>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Пријава на јавни позив обавезно садржи:</a:t>
            </a:r>
          </a:p>
          <a:p>
            <a:pPr algn="just"/>
            <a:endParaRPr lang="ru-RU" dirty="0">
              <a:latin typeface="Arial" panose="020B0604020202020204" pitchFamily="34" charset="0"/>
              <a:cs typeface="Arial" panose="020B0604020202020204" pitchFamily="34" charset="0"/>
            </a:endParaRPr>
          </a:p>
          <a:p>
            <a:pPr marL="342900" indent="-342900" algn="just">
              <a:buAutoNum type="arabicParenR"/>
            </a:pPr>
            <a:r>
              <a:rPr lang="ru-RU" dirty="0" smtClean="0">
                <a:latin typeface="Arial" panose="020B0604020202020204" pitchFamily="34" charset="0"/>
                <a:cs typeface="Arial" panose="020B0604020202020204" pitchFamily="34" charset="0"/>
              </a:rPr>
              <a:t>потписан </a:t>
            </a:r>
            <a:r>
              <a:rPr lang="ru-RU" dirty="0">
                <a:latin typeface="Arial" panose="020B0604020202020204" pitchFamily="34" charset="0"/>
                <a:cs typeface="Arial" panose="020B0604020202020204" pitchFamily="34" charset="0"/>
              </a:rPr>
              <a:t>и попуњен Пријавни образац за суфинансирање мера енергетске </a:t>
            </a:r>
            <a:r>
              <a:rPr lang="ru-RU" dirty="0" smtClean="0">
                <a:latin typeface="Arial" panose="020B0604020202020204" pitchFamily="34" charset="0"/>
                <a:cs typeface="Arial" panose="020B0604020202020204" pitchFamily="34" charset="0"/>
              </a:rPr>
              <a:t>ефикасности </a:t>
            </a:r>
          </a:p>
          <a:p>
            <a:pPr marL="342900" indent="-342900" algn="just">
              <a:buAutoNum type="arabicParenR"/>
            </a:pPr>
            <a:r>
              <a:rPr lang="ru-RU" dirty="0" smtClean="0">
                <a:latin typeface="Arial" panose="020B0604020202020204" pitchFamily="34" charset="0"/>
                <a:cs typeface="Arial" panose="020B0604020202020204" pitchFamily="34" charset="0"/>
              </a:rPr>
              <a:t>доказ </a:t>
            </a:r>
            <a:r>
              <a:rPr lang="ru-RU" dirty="0">
                <a:latin typeface="Arial" panose="020B0604020202020204" pitchFamily="34" charset="0"/>
                <a:cs typeface="Arial" panose="020B0604020202020204" pitchFamily="34" charset="0"/>
              </a:rPr>
              <a:t>о власништву:</a:t>
            </a:r>
          </a:p>
          <a:p>
            <a:pPr algn="just"/>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1)	Извод из листа непокретности/ уговор о купопродаји/ уговор о поклону/ правноснажно оставинско решење или други одговарајући документ из кога се несумњиво може утврдити власник објекта,</a:t>
            </a:r>
          </a:p>
          <a:p>
            <a:pPr algn="just"/>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2)	Уколико више лица имају право сусвојине на објекту, потребно је доставити изјаве сагласности свих сувласника објекта, приликом пријаве оверену код јавног бележника.,</a:t>
            </a:r>
          </a:p>
          <a:p>
            <a:pPr algn="just"/>
            <a:r>
              <a:rPr lang="ru-RU" dirty="0">
                <a:latin typeface="Arial" panose="020B0604020202020204" pitchFamily="34" charset="0"/>
                <a:cs typeface="Arial" panose="020B0604020202020204" pitchFamily="34" charset="0"/>
              </a:rPr>
              <a:t>3)	уколико пријаву подноси корисник објекта, неопходно је да достави пријаву пребивалишта на адреси објекта који пријављује и писану сагласност власника објекта оверену код јавног бележника.;</a:t>
            </a:r>
          </a:p>
          <a:p>
            <a:pPr algn="just"/>
            <a:r>
              <a:rPr lang="ru-RU" dirty="0">
                <a:latin typeface="Arial" panose="020B0604020202020204" pitchFamily="34" charset="0"/>
                <a:cs typeface="Arial" panose="020B0604020202020204" pitchFamily="34" charset="0"/>
              </a:rPr>
              <a:t>4)	доказ о легалности објекта:</a:t>
            </a:r>
          </a:p>
          <a:p>
            <a:pPr algn="just"/>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1)	Употребна дозвола, или</a:t>
            </a:r>
          </a:p>
          <a:p>
            <a:pPr algn="just"/>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2)	Решење о озакоњењу, или</a:t>
            </a:r>
          </a:p>
          <a:p>
            <a:pPr algn="just"/>
            <a:r>
              <a:rPr lang="ru-RU" dirty="0" smtClean="0">
                <a:latin typeface="Arial" panose="020B0604020202020204" pitchFamily="34" charset="0"/>
                <a:cs typeface="Arial" panose="020B0604020202020204" pitchFamily="34" charset="0"/>
              </a:rPr>
              <a:t>	(3</a:t>
            </a:r>
            <a:r>
              <a:rPr lang="ru-RU" dirty="0">
                <a:latin typeface="Arial" panose="020B0604020202020204" pitchFamily="34" charset="0"/>
                <a:cs typeface="Arial" panose="020B0604020202020204" pitchFamily="34" charset="0"/>
              </a:rPr>
              <a:t>)	Извод из листа непокретности из кога произилази да је објекат уписан у складу са прописима о изградњи или</a:t>
            </a:r>
          </a:p>
          <a:p>
            <a:pPr algn="just"/>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4)	Извод из листа непокретности из ког произилази да је објекат изграђен пре доношења прописа о изградњи објекта</a:t>
            </a:r>
          </a:p>
        </p:txBody>
      </p:sp>
    </p:spTree>
    <p:extLst>
      <p:ext uri="{BB962C8B-B14F-4D97-AF65-F5344CB8AC3E}">
        <p14:creationId xmlns:p14="http://schemas.microsoft.com/office/powerpoint/2010/main" val="2394566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3324" y="520907"/>
            <a:ext cx="11103429" cy="5632311"/>
          </a:xfrm>
          <a:prstGeom prst="rect">
            <a:avLst/>
          </a:prstGeom>
        </p:spPr>
        <p:txBody>
          <a:bodyPr wrap="square">
            <a:spAutoFit/>
          </a:bodyPr>
          <a:lstStyle/>
          <a:p>
            <a:pPr algn="just"/>
            <a:r>
              <a:rPr lang="ru-RU" dirty="0">
                <a:latin typeface="Arial" panose="020B0604020202020204" pitchFamily="34" charset="0"/>
                <a:cs typeface="Arial" panose="020B0604020202020204" pitchFamily="34" charset="0"/>
              </a:rPr>
              <a:t>5)	фотокопију личне карта подносиоца пријаве;</a:t>
            </a:r>
          </a:p>
          <a:p>
            <a:pPr algn="just"/>
            <a:r>
              <a:rPr lang="ru-RU" dirty="0" smtClean="0">
                <a:latin typeface="Arial" panose="020B0604020202020204" pitchFamily="34" charset="0"/>
                <a:cs typeface="Arial" panose="020B0604020202020204" pitchFamily="34" charset="0"/>
              </a:rPr>
              <a:t>6)	фотокопију </a:t>
            </a:r>
            <a:r>
              <a:rPr lang="ru-RU" dirty="0">
                <a:latin typeface="Arial" panose="020B0604020202020204" pitchFamily="34" charset="0"/>
                <a:cs typeface="Arial" panose="020B0604020202020204" pitchFamily="34" charset="0"/>
              </a:rPr>
              <a:t>рачуна за утрошену електричну енергију у претходном месецу, ради доказа да се у пријављеном стамбеном објекту/објектима станује током целе године, </a:t>
            </a:r>
            <a:r>
              <a:rPr lang="ru-RU" dirty="0" smtClean="0">
                <a:latin typeface="Arial" panose="020B0604020202020204" pitchFamily="34" charset="0"/>
                <a:cs typeface="Arial" panose="020B0604020202020204" pitchFamily="34" charset="0"/>
              </a:rPr>
              <a:t>(минимална потрошња не може бити мања од 80 kWh месечно по мерном месту, а уколико се очитавање потрошње не врши на месечном нивоу, израчунава се просечна месечна потрошња, која мора износити преко 80 KWh).</a:t>
            </a:r>
          </a:p>
          <a:p>
            <a:pPr algn="just"/>
            <a:r>
              <a:rPr lang="ru-RU" dirty="0" smtClean="0">
                <a:latin typeface="Arial" panose="020B0604020202020204" pitchFamily="34" charset="0"/>
                <a:cs typeface="Arial" panose="020B0604020202020204" pitchFamily="34" charset="0"/>
              </a:rPr>
              <a:t>7)	За меру из поглавља I. тачкa 4) Јавног позива Решење за грађење посебне врсте објеката за које се не издаје грађевинска дозвола - изградња унутрашње гасне инсталације издатог од надлежног органа (Секретаријат за урбанизам, стамбено-комуналне послове и послове саобраћаја) уколико је у питању нов гасни прикључак. За постојеће гасне прикључке доставити копију потписаног Уговора о снабдевању гасом на име подносиоца пријаве</a:t>
            </a:r>
          </a:p>
          <a:p>
            <a:pPr algn="just"/>
            <a:r>
              <a:rPr lang="ru-RU" dirty="0" smtClean="0">
                <a:latin typeface="Arial" panose="020B0604020202020204" pitchFamily="34" charset="0"/>
                <a:cs typeface="Arial" panose="020B0604020202020204" pitchFamily="34" charset="0"/>
              </a:rPr>
              <a:t>8</a:t>
            </a:r>
            <a:r>
              <a:rPr lang="ru-RU" dirty="0">
                <a:latin typeface="Arial" panose="020B0604020202020204" pitchFamily="34" charset="0"/>
                <a:cs typeface="Arial" panose="020B0604020202020204" pitchFamily="34" charset="0"/>
              </a:rPr>
              <a:t>)	За меру из поглавља I. тачкa 4) Јавног позива уколико се врши замена постојећег котла, документ (гарантни лист, рачун, фотографија типске плочице на уређају или друго) који недвосмислено доказује на основу датума производње или уградње да је уграђен у периоду дужем од 15 година од објављивања овог Јавног позива;</a:t>
            </a:r>
          </a:p>
          <a:p>
            <a:pPr algn="just"/>
            <a:r>
              <a:rPr lang="ru-RU" dirty="0">
                <a:latin typeface="Arial" panose="020B0604020202020204" pitchFamily="34" charset="0"/>
                <a:cs typeface="Arial" panose="020B0604020202020204" pitchFamily="34" charset="0"/>
              </a:rPr>
              <a:t>9)	предмер и предрачун/ профактура за материјал и опрему са уградњом издата од привредног субјекта са листе директних корисника (привредних субјеката) коју је објавио Град Панчево, издата након објављивања јавног позива, као и атесте/извештаје који доказују испуњеност минималних услова енергетске ефикасности из одељка I.;</a:t>
            </a:r>
          </a:p>
          <a:p>
            <a:pPr algn="just"/>
            <a:r>
              <a:rPr lang="ru-RU" dirty="0">
                <a:latin typeface="Arial" panose="020B0604020202020204" pitchFamily="34" charset="0"/>
                <a:cs typeface="Arial" panose="020B0604020202020204" pitchFamily="34" charset="0"/>
              </a:rPr>
              <a:t>10)	Оверен и потписан важећи ценовник роба и услуга директног корисника на основу кога је дата профактура из тачке 9) овог одељка  </a:t>
            </a:r>
          </a:p>
        </p:txBody>
      </p:sp>
    </p:spTree>
    <p:extLst>
      <p:ext uri="{BB962C8B-B14F-4D97-AF65-F5344CB8AC3E}">
        <p14:creationId xmlns:p14="http://schemas.microsoft.com/office/powerpoint/2010/main" val="2312197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2515" y="793709"/>
            <a:ext cx="11495314" cy="6463308"/>
          </a:xfrm>
          <a:prstGeom prst="rect">
            <a:avLst/>
          </a:prstGeom>
        </p:spPr>
        <p:txBody>
          <a:bodyPr wrap="square">
            <a:spAutoFit/>
          </a:bodyPr>
          <a:lstStyle/>
          <a:p>
            <a:endParaRPr lang="ru-RU" dirty="0" smtClean="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a:p>
            <a:pPr algn="just"/>
            <a:r>
              <a:rPr lang="ru-RU" b="1" i="1" dirty="0" smtClean="0">
                <a:latin typeface="Arial" panose="020B0604020202020204" pitchFamily="34" charset="0"/>
                <a:cs typeface="Arial" panose="020B0604020202020204" pitchFamily="34" charset="0"/>
              </a:rPr>
              <a:t>ОБАВЕЗНА </a:t>
            </a:r>
            <a:r>
              <a:rPr lang="ru-RU" b="1" i="1" dirty="0">
                <a:latin typeface="Arial" panose="020B0604020202020204" pitchFamily="34" charset="0"/>
                <a:cs typeface="Arial" panose="020B0604020202020204" pitchFamily="34" charset="0"/>
              </a:rPr>
              <a:t>ДОКУМЕНТАЦИЈА УЗ ПРИЈАВУ НА ЈАВНИ ПОЗИВ ЗА СОЦИЈАЛНО РАЊИВЕ </a:t>
            </a:r>
            <a:r>
              <a:rPr lang="ru-RU" b="1" i="1" dirty="0" smtClean="0">
                <a:latin typeface="Arial" panose="020B0604020202020204" pitchFamily="34" charset="0"/>
                <a:cs typeface="Arial" panose="020B0604020202020204" pitchFamily="34" charset="0"/>
              </a:rPr>
              <a:t>КАТЕГОРИЈЕ</a:t>
            </a:r>
          </a:p>
          <a:p>
            <a:pPr algn="just"/>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Пријава на јавни позив </a:t>
            </a:r>
            <a:r>
              <a:rPr lang="ru-RU" dirty="0" smtClean="0">
                <a:latin typeface="Arial" panose="020B0604020202020204" pitchFamily="34" charset="0"/>
                <a:cs typeface="Arial" panose="020B0604020202020204" pitchFamily="34" charset="0"/>
              </a:rPr>
              <a:t>за социјално рањиве категорије осим наведене документације за остале грађане захтева и додатна документа:</a:t>
            </a:r>
          </a:p>
          <a:p>
            <a:pPr algn="just"/>
            <a:endParaRPr lang="ru-RU" dirty="0">
              <a:latin typeface="Arial" panose="020B0604020202020204" pitchFamily="34" charset="0"/>
              <a:cs typeface="Arial" panose="020B0604020202020204" pitchFamily="34" charset="0"/>
            </a:endParaRPr>
          </a:p>
          <a:p>
            <a:pPr marL="285750" indent="-285750" algn="just">
              <a:buFontTx/>
              <a:buChar char="-"/>
            </a:pPr>
            <a:r>
              <a:rPr lang="ru-RU" dirty="0" smtClean="0">
                <a:latin typeface="Arial" panose="020B0604020202020204" pitchFamily="34" charset="0"/>
                <a:cs typeface="Arial" panose="020B0604020202020204" pitchFamily="34" charset="0"/>
              </a:rPr>
              <a:t>потписан и попуњен Пријавни образац за социјално рањиве категорије (разликује од Пријавног обрасца за остале грађане)</a:t>
            </a:r>
          </a:p>
          <a:p>
            <a:pPr marL="285750" indent="-285750" algn="just">
              <a:buFontTx/>
              <a:buChar char="-"/>
            </a:pPr>
            <a:r>
              <a:rPr lang="sr-Cyrl-RS" dirty="0" smtClean="0">
                <a:latin typeface="Arial" panose="020B0604020202020204" pitchFamily="34" charset="0"/>
                <a:cs typeface="Arial" panose="020B0604020202020204" pitchFamily="34" charset="0"/>
              </a:rPr>
              <a:t>Уверење/Пријава </a:t>
            </a:r>
            <a:r>
              <a:rPr lang="sr-Cyrl-RS" dirty="0">
                <a:latin typeface="Arial" panose="020B0604020202020204" pitchFamily="34" charset="0"/>
                <a:cs typeface="Arial" panose="020B0604020202020204" pitchFamily="34" charset="0"/>
              </a:rPr>
              <a:t>о пребивалишту којим се доказује да подносиоц пријаве станује у </a:t>
            </a:r>
            <a:r>
              <a:rPr lang="sr-Cyrl-RS" dirty="0" smtClean="0">
                <a:latin typeface="Arial" panose="020B0604020202020204" pitchFamily="34" charset="0"/>
                <a:cs typeface="Arial" panose="020B0604020202020204" pitchFamily="34" charset="0"/>
              </a:rPr>
              <a:t>објекту;</a:t>
            </a:r>
            <a:endParaRPr lang="sr-Cyrl-RS" dirty="0">
              <a:latin typeface="Arial" panose="020B0604020202020204" pitchFamily="34" charset="0"/>
              <a:cs typeface="Arial" panose="020B0604020202020204" pitchFamily="34" charset="0"/>
            </a:endParaRPr>
          </a:p>
          <a:p>
            <a:pPr marL="285750" indent="-285750" algn="just">
              <a:buFontTx/>
              <a:buChar char="-"/>
            </a:pPr>
            <a:r>
              <a:rPr lang="sr-Cyrl-RS" dirty="0" smtClean="0">
                <a:latin typeface="Arial" panose="020B0604020202020204" pitchFamily="34" charset="0"/>
                <a:cs typeface="Arial" panose="020B0604020202020204" pitchFamily="34" charset="0"/>
              </a:rPr>
              <a:t>У </a:t>
            </a:r>
            <a:r>
              <a:rPr lang="sr-Cyrl-RS" dirty="0">
                <a:latin typeface="Arial" panose="020B0604020202020204" pitchFamily="34" charset="0"/>
                <a:cs typeface="Arial" panose="020B0604020202020204" pitchFamily="34" charset="0"/>
              </a:rPr>
              <a:t>случају да подносиоц пријаве није власник </a:t>
            </a:r>
            <a:r>
              <a:rPr lang="sr-Cyrl-RS" dirty="0" smtClean="0">
                <a:latin typeface="Arial" panose="020B0604020202020204" pitchFamily="34" charset="0"/>
                <a:cs typeface="Arial" panose="020B0604020202020204" pitchFamily="34" charset="0"/>
              </a:rPr>
              <a:t>објекта осим писане сагалсности власника оверене код јавног бележника, </a:t>
            </a:r>
            <a:r>
              <a:rPr lang="sr-Cyrl-RS" dirty="0">
                <a:latin typeface="Arial" panose="020B0604020202020204" pitchFamily="34" charset="0"/>
                <a:cs typeface="Arial" panose="020B0604020202020204" pitchFamily="34" charset="0"/>
              </a:rPr>
              <a:t>доказ да је члан уже породице</a:t>
            </a:r>
            <a:r>
              <a:rPr lang="sr-Cyrl-RS" dirty="0" smtClean="0">
                <a:latin typeface="Arial" panose="020B0604020202020204" pitchFamily="34" charset="0"/>
                <a:cs typeface="Arial" panose="020B0604020202020204" pitchFamily="34" charset="0"/>
              </a:rPr>
              <a:t>;</a:t>
            </a:r>
          </a:p>
          <a:p>
            <a:pPr marL="285750" indent="-285750" algn="just">
              <a:buFontTx/>
              <a:buChar char="-"/>
            </a:pPr>
            <a:r>
              <a:rPr lang="sr-Cyrl-RS" dirty="0" smtClean="0">
                <a:latin typeface="Arial" panose="020B0604020202020204" pitchFamily="34" charset="0"/>
                <a:cs typeface="Arial" panose="020B0604020202020204" pitchFamily="34" charset="0"/>
              </a:rPr>
              <a:t>акт </a:t>
            </a:r>
            <a:r>
              <a:rPr lang="sr-Cyrl-RS" dirty="0">
                <a:latin typeface="Arial" panose="020B0604020202020204" pitchFamily="34" charset="0"/>
                <a:cs typeface="Arial" panose="020B0604020202020204" pitchFamily="34" charset="0"/>
              </a:rPr>
              <a:t>надлежног државног органа којим се потврђује статус социјално рањиве </a:t>
            </a:r>
            <a:r>
              <a:rPr lang="sr-Cyrl-RS" dirty="0" smtClean="0">
                <a:latin typeface="Arial" panose="020B0604020202020204" pitchFamily="34" charset="0"/>
                <a:cs typeface="Arial" panose="020B0604020202020204" pitchFamily="34" charset="0"/>
              </a:rPr>
              <a:t>категорије. За </a:t>
            </a:r>
            <a:r>
              <a:rPr lang="sr-Cyrl-RS" dirty="0">
                <a:latin typeface="Arial" panose="020B0604020202020204" pitchFamily="34" charset="0"/>
                <a:cs typeface="Arial" panose="020B0604020202020204" pitchFamily="34" charset="0"/>
              </a:rPr>
              <a:t>кориснике најниже пензије у складу са законом о ПИО, фотокопија пензионог чека из претходног месеца и фотокопија закљученог уговора о снабдевању електричном енергијом на име тог члана домаћинства.</a:t>
            </a:r>
            <a:endParaRPr lang="en-US" dirty="0">
              <a:latin typeface="Arial" panose="020B0604020202020204" pitchFamily="34" charset="0"/>
              <a:cs typeface="Arial" panose="020B0604020202020204" pitchFamily="34" charset="0"/>
            </a:endParaRPr>
          </a:p>
          <a:p>
            <a:pPr marL="285750" indent="-285750" algn="just">
              <a:buFontTx/>
              <a:buChar char="-"/>
            </a:pPr>
            <a:endParaRPr lang="sr-Cyrl-RS" dirty="0" smtClean="0"/>
          </a:p>
          <a:p>
            <a:pPr marL="285750" indent="-285750" algn="just">
              <a:buFontTx/>
              <a:buChar char="-"/>
            </a:pPr>
            <a:endParaRPr lang="en-US" dirty="0"/>
          </a:p>
          <a:p>
            <a:pPr algn="just"/>
            <a:r>
              <a:rPr lang="sr-Cyrl-RS" dirty="0">
                <a:latin typeface="Arial" panose="020B0604020202020204" pitchFamily="34" charset="0"/>
                <a:cs typeface="Arial" panose="020B0604020202020204" pitchFamily="34" charset="0"/>
              </a:rPr>
              <a:t>Пријаву на јавни позив за социјално рањиве категорије подноси носилац статуса социјално рањиве категорије осим у случају кад је члан домаћинства инвалидно дете када Пријаву подноси родитељ/старатељ</a:t>
            </a:r>
            <a:r>
              <a:rPr lang="en-US" dirty="0">
                <a:latin typeface="Arial" panose="020B0604020202020204" pitchFamily="34" charset="0"/>
                <a:cs typeface="Arial" panose="020B0604020202020204" pitchFamily="34" charset="0"/>
              </a:rPr>
              <a:t>/</a:t>
            </a:r>
            <a:r>
              <a:rPr lang="sr-Cyrl-RS" dirty="0">
                <a:latin typeface="Arial" panose="020B0604020202020204" pitchFamily="34" charset="0"/>
                <a:cs typeface="Arial" panose="020B0604020202020204" pitchFamily="34" charset="0"/>
              </a:rPr>
              <a:t>усвојитељ.</a:t>
            </a:r>
            <a:endParaRPr lang="en-US" dirty="0">
              <a:latin typeface="Arial" panose="020B0604020202020204" pitchFamily="34" charset="0"/>
              <a:cs typeface="Arial" panose="020B0604020202020204" pitchFamily="34" charset="0"/>
            </a:endParaRPr>
          </a:p>
          <a:p>
            <a:pPr marL="285750" indent="-285750">
              <a:buFontTx/>
              <a:buChar char="-"/>
            </a:pPr>
            <a:endParaRPr lang="ru-RU"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175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1703" y="1324095"/>
            <a:ext cx="9692639" cy="3693319"/>
          </a:xfrm>
          <a:prstGeom prst="rect">
            <a:avLst/>
          </a:prstGeom>
        </p:spPr>
        <p:txBody>
          <a:bodyPr wrap="square">
            <a:spAutoFit/>
          </a:bodyPr>
          <a:lstStyle/>
          <a:p>
            <a:pPr algn="just"/>
            <a:r>
              <a:rPr lang="ru-RU" b="1" i="1" dirty="0">
                <a:latin typeface="Arial" panose="020B0604020202020204" pitchFamily="34" charset="0"/>
                <a:cs typeface="Arial" panose="020B0604020202020204" pitchFamily="34" charset="0"/>
              </a:rPr>
              <a:t>МЕСТО И РОК ДОСТАВЉАЊА </a:t>
            </a:r>
            <a:r>
              <a:rPr lang="ru-RU" b="1" i="1" dirty="0" smtClean="0">
                <a:latin typeface="Arial" panose="020B0604020202020204" pitchFamily="34" charset="0"/>
                <a:cs typeface="Arial" panose="020B0604020202020204" pitchFamily="34" charset="0"/>
              </a:rPr>
              <a:t>ПРИЈАВА</a:t>
            </a:r>
          </a:p>
          <a:p>
            <a:pPr algn="just"/>
            <a:endParaRPr lang="ru-RU" b="1" i="1" dirty="0" smtClean="0">
              <a:latin typeface="Arial" panose="020B0604020202020204" pitchFamily="34" charset="0"/>
              <a:cs typeface="Arial" panose="020B0604020202020204" pitchFamily="34" charset="0"/>
            </a:endParaRPr>
          </a:p>
          <a:p>
            <a:pPr algn="just"/>
            <a:endParaRPr lang="ru-RU" b="1" i="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ru-RU" dirty="0">
                <a:latin typeface="Arial" panose="020B0604020202020204" pitchFamily="34" charset="0"/>
                <a:cs typeface="Arial" panose="020B0604020202020204" pitchFamily="34" charset="0"/>
              </a:rPr>
              <a:t>Крајњи рок за пријем пријава социјално рањивих грађана </a:t>
            </a:r>
            <a:r>
              <a:rPr lang="ru-RU" dirty="0" smtClean="0">
                <a:latin typeface="Arial" panose="020B0604020202020204" pitchFamily="34" charset="0"/>
                <a:cs typeface="Arial" panose="020B0604020202020204" pitchFamily="34" charset="0"/>
              </a:rPr>
              <a:t>је 45</a:t>
            </a:r>
            <a:r>
              <a:rPr lang="ru-RU" dirty="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дана </a:t>
            </a:r>
            <a:r>
              <a:rPr lang="ru-RU" dirty="0">
                <a:latin typeface="Arial" panose="020B0604020202020204" pitchFamily="34" charset="0"/>
                <a:cs typeface="Arial" panose="020B0604020202020204" pitchFamily="34" charset="0"/>
              </a:rPr>
              <a:t>од дана </a:t>
            </a:r>
            <a:r>
              <a:rPr lang="ru-RU" dirty="0" smtClean="0">
                <a:latin typeface="Arial" panose="020B0604020202020204" pitchFamily="34" charset="0"/>
                <a:cs typeface="Arial" panose="020B0604020202020204" pitchFamily="34" charset="0"/>
              </a:rPr>
              <a:t>објављивања позива</a:t>
            </a:r>
          </a:p>
          <a:p>
            <a:pPr marL="285750" indent="-285750" algn="just">
              <a:buFont typeface="Arial" panose="020B0604020202020204" pitchFamily="34" charset="0"/>
              <a:buChar char="•"/>
            </a:pPr>
            <a:endParaRPr lang="ru-RU"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ru-RU" dirty="0" smtClean="0">
                <a:latin typeface="Arial" panose="020B0604020202020204" pitchFamily="34" charset="0"/>
                <a:cs typeface="Arial" panose="020B0604020202020204" pitchFamily="34" charset="0"/>
              </a:rPr>
              <a:t>Пријаве </a:t>
            </a:r>
            <a:r>
              <a:rPr lang="ru-RU" dirty="0">
                <a:latin typeface="Arial" panose="020B0604020202020204" pitchFamily="34" charset="0"/>
                <a:cs typeface="Arial" panose="020B0604020202020204" pitchFamily="34" charset="0"/>
              </a:rPr>
              <a:t>осталих грађана ће се примати </a:t>
            </a:r>
            <a:r>
              <a:rPr lang="ru-RU" dirty="0" smtClean="0">
                <a:latin typeface="Arial" panose="020B0604020202020204" pitchFamily="34" charset="0"/>
                <a:cs typeface="Arial" panose="020B0604020202020204" pitchFamily="34" charset="0"/>
              </a:rPr>
              <a:t>45</a:t>
            </a:r>
            <a:r>
              <a:rPr lang="ru-RU" dirty="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дана </a:t>
            </a:r>
            <a:r>
              <a:rPr lang="ru-RU" dirty="0">
                <a:latin typeface="Arial" panose="020B0604020202020204" pitchFamily="34" charset="0"/>
                <a:cs typeface="Arial" panose="020B0604020202020204" pitchFamily="34" charset="0"/>
              </a:rPr>
              <a:t>од дана објављивања позива, </a:t>
            </a:r>
            <a:r>
              <a:rPr lang="ru-RU" b="1" dirty="0" smtClean="0">
                <a:latin typeface="Arial" panose="020B0604020202020204" pitchFamily="34" charset="0"/>
                <a:cs typeface="Arial" panose="020B0604020202020204" pitchFamily="34" charset="0"/>
              </a:rPr>
              <a:t>или </a:t>
            </a:r>
            <a:r>
              <a:rPr lang="ru-RU" b="1" dirty="0">
                <a:latin typeface="Arial" panose="020B0604020202020204" pitchFamily="34" charset="0"/>
                <a:cs typeface="Arial" panose="020B0604020202020204" pitchFamily="34" charset="0"/>
              </a:rPr>
              <a:t>до утрошка </a:t>
            </a:r>
            <a:r>
              <a:rPr lang="ru-RU" b="1" dirty="0" smtClean="0">
                <a:latin typeface="Arial" panose="020B0604020202020204" pitchFamily="34" charset="0"/>
                <a:cs typeface="Arial" panose="020B0604020202020204" pitchFamily="34" charset="0"/>
              </a:rPr>
              <a:t>средстава</a:t>
            </a:r>
          </a:p>
          <a:p>
            <a:pPr algn="just"/>
            <a:endParaRPr lang="ru-RU" b="1" i="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ru-RU" b="1" i="1" dirty="0" smtClean="0">
              <a:latin typeface="Arial" panose="020B0604020202020204" pitchFamily="34" charset="0"/>
              <a:cs typeface="Arial" panose="020B0604020202020204" pitchFamily="34" charset="0"/>
            </a:endParaRPr>
          </a:p>
          <a:p>
            <a:pPr algn="just"/>
            <a:r>
              <a:rPr lang="sr-Cyrl-RS" b="1" i="1" dirty="0">
                <a:latin typeface="Arial" panose="020B0604020202020204" pitchFamily="34" charset="0"/>
                <a:cs typeface="Arial" panose="020B0604020202020204" pitchFamily="34" charset="0"/>
              </a:rPr>
              <a:t>На коверти обавезно нагласити да ли се пријава подноси за категорију социјално рањиве категорије или за остале грађане.</a:t>
            </a:r>
            <a:endParaRPr lang="en-US" i="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1492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761" y="898212"/>
            <a:ext cx="11547566" cy="5355312"/>
          </a:xfrm>
          <a:prstGeom prst="rect">
            <a:avLst/>
          </a:prstGeom>
        </p:spPr>
        <p:txBody>
          <a:bodyPr wrap="square">
            <a:spAutoFit/>
          </a:bodyPr>
          <a:lstStyle/>
          <a:p>
            <a:r>
              <a:rPr lang="ru-RU" b="1" i="1" dirty="0">
                <a:latin typeface="Arial" panose="020B0604020202020204" pitchFamily="34" charset="0"/>
                <a:cs typeface="Arial" panose="020B0604020202020204" pitchFamily="34" charset="0"/>
              </a:rPr>
              <a:t>ОДОБРАВАЊЕ БЕСПОВРАТНИХ СРЕДСТАВА ЗА ФИНАНСИРАЊЕ ПРОЈЕКАТА </a:t>
            </a:r>
            <a:endParaRPr lang="ru-RU" b="1" i="1" dirty="0" smtClean="0">
              <a:latin typeface="Arial" panose="020B0604020202020204" pitchFamily="34" charset="0"/>
              <a:cs typeface="Arial" panose="020B0604020202020204" pitchFamily="34" charset="0"/>
            </a:endParaRPr>
          </a:p>
          <a:p>
            <a:r>
              <a:rPr lang="ru-RU" b="1" i="1" dirty="0" smtClean="0">
                <a:latin typeface="Arial" panose="020B0604020202020204" pitchFamily="34" charset="0"/>
                <a:cs typeface="Arial" panose="020B0604020202020204" pitchFamily="34" charset="0"/>
              </a:rPr>
              <a:t>ЕНЕРГЕТСКЕ САНАЦИЈЕ</a:t>
            </a:r>
          </a:p>
          <a:p>
            <a:endParaRPr lang="ru-RU" b="1" i="1" dirty="0" smtClean="0">
              <a:latin typeface="Arial" panose="020B0604020202020204" pitchFamily="34" charset="0"/>
              <a:cs typeface="Arial" panose="020B0604020202020204" pitchFamily="34" charset="0"/>
            </a:endParaRPr>
          </a:p>
          <a:p>
            <a:endParaRPr lang="ru-RU" b="1" i="1" dirty="0">
              <a:latin typeface="Arial" panose="020B0604020202020204" pitchFamily="34" charset="0"/>
              <a:cs typeface="Arial" panose="020B0604020202020204" pitchFamily="34" charset="0"/>
            </a:endParaRPr>
          </a:p>
          <a:p>
            <a:pPr algn="just"/>
            <a:r>
              <a:rPr lang="sr-Cyrl-RS" dirty="0">
                <a:latin typeface="Arial" panose="020B0604020202020204" pitchFamily="34" charset="0"/>
                <a:cs typeface="Arial" panose="020B0604020202020204" pitchFamily="34" charset="0"/>
              </a:rPr>
              <a:t>Комисија утврђује испуњеност услова за доделу средстава </a:t>
            </a:r>
            <a:r>
              <a:rPr lang="sr-Cyrl-RS" dirty="0" smtClean="0">
                <a:latin typeface="Arial" panose="020B0604020202020204" pitchFamily="34" charset="0"/>
                <a:cs typeface="Arial" panose="020B0604020202020204" pitchFamily="34" charset="0"/>
              </a:rPr>
              <a:t>прегледом документације обиласком објекта на терену и </a:t>
            </a:r>
            <a:r>
              <a:rPr lang="sr-Cyrl-RS" dirty="0">
                <a:latin typeface="Arial" panose="020B0604020202020204" pitchFamily="34" charset="0"/>
                <a:cs typeface="Arial" panose="020B0604020202020204" pitchFamily="34" charset="0"/>
              </a:rPr>
              <a:t>обавештава подносиоце пријава</a:t>
            </a:r>
            <a:r>
              <a:rPr lang="sr-Cyrl-RS" dirty="0" smtClean="0">
                <a:latin typeface="Arial" panose="020B0604020202020204" pitchFamily="34" charset="0"/>
                <a:cs typeface="Arial" panose="020B0604020202020204" pitchFamily="34" charset="0"/>
              </a:rPr>
              <a:t>.</a:t>
            </a:r>
          </a:p>
          <a:p>
            <a:pPr algn="just"/>
            <a:r>
              <a:rPr lang="sr-Cyrl-RS" dirty="0">
                <a:latin typeface="Arial" panose="020B0604020202020204" pitchFamily="34" charset="0"/>
                <a:cs typeface="Arial" panose="020B0604020202020204" pitchFamily="34" charset="0"/>
              </a:rPr>
              <a:t>Након што Комисија утврди испуњеност услова за доделу средстава </a:t>
            </a:r>
            <a:r>
              <a:rPr lang="sr-Cyrl-RS" dirty="0" smtClean="0">
                <a:latin typeface="Arial" panose="020B0604020202020204" pitchFamily="34" charset="0"/>
                <a:cs typeface="Arial" panose="020B0604020202020204" pitchFamily="34" charset="0"/>
              </a:rPr>
              <a:t>потписуј</a:t>
            </a:r>
            <a:r>
              <a:rPr lang="sr-Cyrl-RS" dirty="0">
                <a:latin typeface="Arial" panose="020B0604020202020204" pitchFamily="34" charset="0"/>
                <a:cs typeface="Arial" panose="020B0604020202020204" pitchFamily="34" charset="0"/>
              </a:rPr>
              <a:t>у</a:t>
            </a:r>
            <a:r>
              <a:rPr lang="sr-Cyrl-RS" dirty="0" smtClean="0">
                <a:latin typeface="Arial" panose="020B0604020202020204" pitchFamily="34" charset="0"/>
                <a:cs typeface="Arial" panose="020B0604020202020204" pitchFamily="34" charset="0"/>
              </a:rPr>
              <a:t> </a:t>
            </a:r>
            <a:r>
              <a:rPr lang="sr-Cyrl-RS" dirty="0">
                <a:latin typeface="Arial" panose="020B0604020202020204" pitchFamily="34" charset="0"/>
                <a:cs typeface="Arial" panose="020B0604020202020204" pitchFamily="34" charset="0"/>
              </a:rPr>
              <a:t>се тројни уговори између града Панчева, привредног субјекта и домаћинства о реализацији пројекта енергетске санације</a:t>
            </a:r>
            <a:r>
              <a:rPr lang="sr-Cyrl-RS" dirty="0" smtClean="0">
                <a:latin typeface="Arial" panose="020B0604020202020204" pitchFamily="34" charset="0"/>
                <a:cs typeface="Arial" panose="020B0604020202020204" pitchFamily="34" charset="0"/>
              </a:rPr>
              <a:t>.</a:t>
            </a:r>
          </a:p>
          <a:p>
            <a:pPr algn="just"/>
            <a:endParaRPr lang="en-US" dirty="0">
              <a:latin typeface="Arial" panose="020B0604020202020204" pitchFamily="34" charset="0"/>
              <a:cs typeface="Arial" panose="020B0604020202020204" pitchFamily="34" charset="0"/>
            </a:endParaRPr>
          </a:p>
          <a:p>
            <a:pPr algn="just"/>
            <a:r>
              <a:rPr lang="sr-Cyrl-RS" dirty="0">
                <a:latin typeface="Arial" panose="020B0604020202020204" pitchFamily="34" charset="0"/>
                <a:cs typeface="Arial" panose="020B0604020202020204" pitchFamily="34" charset="0"/>
              </a:rPr>
              <a:t>Град ће вршити пренос средстава искључиво привредним субјектима, а не домаћинствима, након што домаћинство уплати привредном субјекту целокупну своју обавезу и након завршетка реализације пројекта енергетске санације, односно након изведених радова на објекту</a:t>
            </a:r>
            <a:r>
              <a:rPr lang="sr-Cyrl-RS" dirty="0" smtClean="0">
                <a:latin typeface="Arial" panose="020B0604020202020204" pitchFamily="34" charset="0"/>
                <a:cs typeface="Arial" panose="020B0604020202020204" pitchFamily="34" charset="0"/>
              </a:rPr>
              <a:t>.</a:t>
            </a:r>
          </a:p>
          <a:p>
            <a:pPr algn="just"/>
            <a:endParaRPr lang="en-US" dirty="0">
              <a:latin typeface="Arial" panose="020B0604020202020204" pitchFamily="34" charset="0"/>
              <a:cs typeface="Arial" panose="020B0604020202020204" pitchFamily="34" charset="0"/>
            </a:endParaRPr>
          </a:p>
          <a:p>
            <a:pPr algn="just"/>
            <a:r>
              <a:rPr lang="sr-Cyrl-RS" dirty="0">
                <a:latin typeface="Arial" panose="020B0604020202020204" pitchFamily="34" charset="0"/>
                <a:cs typeface="Arial" panose="020B0604020202020204" pitchFamily="34" charset="0"/>
              </a:rPr>
              <a:t>Услов да се пренесу средства привредном субјекту из става 4. овог поглавља је извештај Комисије о обиласку објекта након завршених радова који треба да утврди да ли су радови изведени како је предвиђено предмером и предрачуном који је домаћинство предало приликом пријаве на овај јавни позив.</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2708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9085" y="2828836"/>
            <a:ext cx="9810205" cy="3108543"/>
          </a:xfrm>
          <a:prstGeom prst="rect">
            <a:avLst/>
          </a:prstGeom>
        </p:spPr>
        <p:txBody>
          <a:bodyPr wrap="square">
            <a:spAutoFit/>
          </a:bodyPr>
          <a:lstStyle/>
          <a:p>
            <a:pPr algn="ctr"/>
            <a:r>
              <a:rPr lang="ru-RU" sz="2800" dirty="0" smtClean="0"/>
              <a:t>ХВАЛА НА ПАЖЊИ!</a:t>
            </a:r>
          </a:p>
          <a:p>
            <a:pPr algn="ctr"/>
            <a:endParaRPr lang="ru-RU" sz="2800" dirty="0"/>
          </a:p>
          <a:p>
            <a:pPr algn="ctr"/>
            <a:endParaRPr lang="ru-RU" sz="2800" dirty="0" smtClean="0"/>
          </a:p>
          <a:p>
            <a:pPr algn="ctr"/>
            <a:r>
              <a:rPr lang="ru-RU" sz="2800" dirty="0" smtClean="0"/>
              <a:t>За </a:t>
            </a:r>
            <a:r>
              <a:rPr lang="ru-RU" sz="2800" dirty="0"/>
              <a:t>све додатне информације и обавештења у вези Јавног позива можете се обратити на контакт </a:t>
            </a:r>
            <a:r>
              <a:rPr lang="ru-RU" sz="2800" dirty="0" smtClean="0"/>
              <a:t>телефон: </a:t>
            </a:r>
          </a:p>
          <a:p>
            <a:pPr algn="ctr"/>
            <a:r>
              <a:rPr lang="ru-RU" sz="2800" dirty="0" smtClean="0"/>
              <a:t>013/308–826</a:t>
            </a:r>
          </a:p>
          <a:p>
            <a:pPr algn="ctr"/>
            <a:r>
              <a:rPr lang="ru-RU" sz="2800" dirty="0" smtClean="0"/>
              <a:t>и </a:t>
            </a:r>
            <a:r>
              <a:rPr lang="ru-RU" sz="2800" dirty="0"/>
              <a:t>електронску адресу: energetska.efikasnost@pancevo.rs</a:t>
            </a:r>
            <a:endParaRPr lang="en-US" sz="2800" dirty="0"/>
          </a:p>
        </p:txBody>
      </p:sp>
    </p:spTree>
    <p:extLst>
      <p:ext uri="{BB962C8B-B14F-4D97-AF65-F5344CB8AC3E}">
        <p14:creationId xmlns:p14="http://schemas.microsoft.com/office/powerpoint/2010/main" val="704524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4138" y="1108267"/>
            <a:ext cx="10306594" cy="4783874"/>
          </a:xfrm>
          <a:prstGeom prst="rect">
            <a:avLst/>
          </a:prstGeom>
        </p:spPr>
        <p:txBody>
          <a:bodyPr wrap="square">
            <a:spAutoFit/>
          </a:bodyPr>
          <a:lstStyle/>
          <a:p>
            <a:pPr indent="457200" algn="just">
              <a:lnSpc>
                <a:spcPct val="107000"/>
              </a:lnSpc>
              <a:spcAft>
                <a:spcPts val="800"/>
              </a:spcAft>
            </a:pPr>
            <a:r>
              <a:rPr lang="sr-Cyrl-RS" sz="2000" b="1" i="1" dirty="0" smtClean="0">
                <a:latin typeface="Arial" panose="020B0604020202020204" pitchFamily="34" charset="0"/>
                <a:ea typeface="Calibri" panose="020F0502020204030204" pitchFamily="34" charset="0"/>
                <a:cs typeface="Arial" panose="020B0604020202020204" pitchFamily="34" charset="0"/>
              </a:rPr>
              <a:t>ЦИЉ ПРОЈЕКТА </a:t>
            </a:r>
            <a:r>
              <a:rPr lang="sr-Latn-RS" sz="2000" b="1" i="1" dirty="0">
                <a:latin typeface="Arial" panose="020B0604020202020204" pitchFamily="34" charset="0"/>
                <a:ea typeface="Calibri" panose="020F0502020204030204" pitchFamily="34" charset="0"/>
                <a:cs typeface="Arial" panose="020B0604020202020204" pitchFamily="34" charset="0"/>
              </a:rPr>
              <a:t>„Чиста енергија и енергетска ефикасност за грађане“</a:t>
            </a:r>
            <a:endParaRPr lang="sr-Cyrl-RS" sz="2000" b="1" i="1" dirty="0" smtClean="0">
              <a:latin typeface="Arial" panose="020B0604020202020204" pitchFamily="34" charset="0"/>
              <a:ea typeface="Calibri" panose="020F0502020204030204" pitchFamily="34" charset="0"/>
              <a:cs typeface="Arial" panose="020B0604020202020204" pitchFamily="34" charset="0"/>
            </a:endParaRPr>
          </a:p>
          <a:p>
            <a:pPr indent="457200" algn="just">
              <a:lnSpc>
                <a:spcPct val="107000"/>
              </a:lnSpc>
              <a:spcAft>
                <a:spcPts val="800"/>
              </a:spcAft>
            </a:pPr>
            <a:endParaRPr lang="sr-Cyrl-RS" sz="2000" b="1" i="1" dirty="0" smtClean="0">
              <a:latin typeface="Arial" panose="020B0604020202020204" pitchFamily="34" charset="0"/>
              <a:ea typeface="Calibri" panose="020F0502020204030204" pitchFamily="34" charset="0"/>
              <a:cs typeface="Arial" panose="020B0604020202020204" pitchFamily="34" charset="0"/>
            </a:endParaRPr>
          </a:p>
          <a:p>
            <a:pPr indent="457200" algn="just">
              <a:lnSpc>
                <a:spcPct val="107000"/>
              </a:lnSpc>
              <a:spcAft>
                <a:spcPts val="800"/>
              </a:spcAft>
            </a:pPr>
            <a:r>
              <a:rPr lang="sr-Latn-RS" sz="2000" i="1" dirty="0" smtClean="0">
                <a:latin typeface="Arial" panose="020B0604020202020204" pitchFamily="34" charset="0"/>
                <a:ea typeface="Calibri" panose="020F0502020204030204" pitchFamily="34" charset="0"/>
                <a:cs typeface="Arial" panose="020B0604020202020204" pitchFamily="34" charset="0"/>
              </a:rPr>
              <a:t>Пројекат </a:t>
            </a:r>
            <a:r>
              <a:rPr lang="sr-Latn-RS" sz="2000" b="1" i="1" dirty="0">
                <a:latin typeface="Arial" panose="020B0604020202020204" pitchFamily="34" charset="0"/>
                <a:ea typeface="Calibri" panose="020F0502020204030204" pitchFamily="34" charset="0"/>
                <a:cs typeface="Arial" panose="020B0604020202020204" pitchFamily="34" charset="0"/>
              </a:rPr>
              <a:t>„Чиста енергија и енергетска ефикасност за грађане“ </a:t>
            </a:r>
            <a:r>
              <a:rPr lang="sr-Latn-RS" sz="2000" i="1" dirty="0">
                <a:latin typeface="Arial" panose="020B0604020202020204" pitchFamily="34" charset="0"/>
                <a:ea typeface="Calibri" panose="020F0502020204030204" pitchFamily="34" charset="0"/>
                <a:cs typeface="Arial" panose="020B0604020202020204" pitchFamily="34" charset="0"/>
              </a:rPr>
              <a:t>је петогодишњи пројекат </a:t>
            </a:r>
            <a:r>
              <a:rPr lang="sr-Latn-RS" sz="2000" b="1" i="1" dirty="0">
                <a:latin typeface="Arial" panose="020B0604020202020204" pitchFamily="34" charset="0"/>
                <a:ea typeface="Calibri" panose="020F0502020204030204" pitchFamily="34" charset="0"/>
                <a:cs typeface="Arial" panose="020B0604020202020204" pitchFamily="34" charset="0"/>
              </a:rPr>
              <a:t>Министарства рударства и енергетике</a:t>
            </a:r>
            <a:r>
              <a:rPr lang="sr-Latn-RS" sz="2000" i="1" dirty="0">
                <a:latin typeface="Arial" panose="020B0604020202020204" pitchFamily="34" charset="0"/>
                <a:ea typeface="Calibri" panose="020F0502020204030204" pitchFamily="34" charset="0"/>
                <a:cs typeface="Arial" panose="020B0604020202020204" pitchFamily="34" charset="0"/>
              </a:rPr>
              <a:t> и </a:t>
            </a:r>
            <a:r>
              <a:rPr lang="sr-Latn-RS" sz="2000" b="1" i="1" dirty="0">
                <a:latin typeface="Arial" panose="020B0604020202020204" pitchFamily="34" charset="0"/>
                <a:ea typeface="Calibri" panose="020F0502020204030204" pitchFamily="34" charset="0"/>
                <a:cs typeface="Arial" panose="020B0604020202020204" pitchFamily="34" charset="0"/>
              </a:rPr>
              <a:t>Светске банке</a:t>
            </a:r>
            <a:r>
              <a:rPr lang="sr-Latn-RS" sz="2000" i="1" dirty="0">
                <a:latin typeface="Arial" panose="020B0604020202020204" pitchFamily="34" charset="0"/>
                <a:ea typeface="Calibri" panose="020F0502020204030204" pitchFamily="34" charset="0"/>
                <a:cs typeface="Arial" panose="020B0604020202020204" pitchFamily="34" charset="0"/>
              </a:rPr>
              <a:t> којим </a:t>
            </a:r>
            <a:r>
              <a:rPr lang="sr-Cyrl-RS" sz="2000" i="1" dirty="0">
                <a:latin typeface="Arial" panose="020B0604020202020204" pitchFamily="34" charset="0"/>
                <a:ea typeface="Calibri" panose="020F0502020204030204" pitchFamily="34" charset="0"/>
                <a:cs typeface="Arial" panose="020B0604020202020204" pitchFamily="34" charset="0"/>
              </a:rPr>
              <a:t>се обезбеђују </a:t>
            </a:r>
            <a:r>
              <a:rPr lang="sr-Latn-RS" sz="2000" i="1" dirty="0">
                <a:latin typeface="Arial" panose="020B0604020202020204" pitchFamily="34" charset="0"/>
                <a:ea typeface="Calibri" panose="020F0502020204030204" pitchFamily="34" charset="0"/>
                <a:cs typeface="Arial" panose="020B0604020202020204" pitchFamily="34" charset="0"/>
              </a:rPr>
              <a:t>субвенције домаћинствима за спровођење мера енергетске ефикасности</a:t>
            </a:r>
            <a:r>
              <a:rPr lang="sr-Cyrl-RS" sz="2000" i="1" dirty="0">
                <a:latin typeface="Arial" panose="020B0604020202020204" pitchFamily="34" charset="0"/>
                <a:ea typeface="Calibri" panose="020F0502020204030204" pitchFamily="34" charset="0"/>
                <a:cs typeface="Arial" panose="020B0604020202020204" pitchFamily="34" charset="0"/>
              </a:rPr>
              <a:t>. </a:t>
            </a:r>
            <a:endParaRPr lang="sr-Cyrl-RS" sz="2000" i="1" dirty="0" smtClean="0">
              <a:latin typeface="Arial" panose="020B0604020202020204" pitchFamily="34" charset="0"/>
              <a:ea typeface="Calibri" panose="020F0502020204030204" pitchFamily="34" charset="0"/>
              <a:cs typeface="Arial" panose="020B0604020202020204" pitchFamily="34" charset="0"/>
            </a:endParaRPr>
          </a:p>
          <a:p>
            <a:pPr indent="457200" algn="just">
              <a:lnSpc>
                <a:spcPct val="107000"/>
              </a:lnSpc>
              <a:spcAft>
                <a:spcPts val="800"/>
              </a:spcAft>
            </a:pPr>
            <a:r>
              <a:rPr lang="sr-Cyrl-RS" sz="2000" i="1" dirty="0" smtClean="0">
                <a:latin typeface="Arial" panose="020B0604020202020204" pitchFamily="34" charset="0"/>
                <a:ea typeface="Calibri" panose="020F0502020204030204" pitchFamily="34" charset="0"/>
                <a:cs typeface="Arial" panose="020B0604020202020204" pitchFamily="34" charset="0"/>
              </a:rPr>
              <a:t>Овим </a:t>
            </a:r>
            <a:r>
              <a:rPr lang="sr-Cyrl-RS" sz="2000" i="1" dirty="0">
                <a:latin typeface="Arial" panose="020B0604020202020204" pitchFamily="34" charset="0"/>
                <a:ea typeface="Calibri" panose="020F0502020204030204" pitchFamily="34" charset="0"/>
                <a:cs typeface="Arial" panose="020B0604020202020204" pitchFamily="34" charset="0"/>
              </a:rPr>
              <a:t>програмом се остварују значајне уштеде енергије, смањење емисије угљен диоксида, здравији ваздух </a:t>
            </a:r>
            <a:r>
              <a:rPr lang="sr-Latn-RS" sz="2000" i="1" dirty="0">
                <a:latin typeface="Arial" panose="020B0604020202020204" pitchFamily="34" charset="0"/>
                <a:ea typeface="Calibri" panose="020F0502020204030204" pitchFamily="34" charset="0"/>
                <a:cs typeface="Arial" panose="020B0604020202020204" pitchFamily="34" charset="0"/>
              </a:rPr>
              <a:t>и </a:t>
            </a:r>
            <a:r>
              <a:rPr lang="sr-Cyrl-CS" sz="2000" i="1" dirty="0">
                <a:latin typeface="Arial" panose="020B0604020202020204" pitchFamily="34" charset="0"/>
                <a:ea typeface="Calibri" panose="020F0502020204030204" pitchFamily="34" charset="0"/>
                <a:cs typeface="Arial" panose="020B0604020202020204" pitchFamily="34" charset="0"/>
              </a:rPr>
              <a:t>повећање к</a:t>
            </a:r>
            <a:r>
              <a:rPr lang="sr-Latn-RS" sz="2000" i="1" dirty="0">
                <a:latin typeface="Arial" panose="020B0604020202020204" pitchFamily="34" charset="0"/>
                <a:ea typeface="Calibri" panose="020F0502020204030204" pitchFamily="34" charset="0"/>
                <a:cs typeface="Arial" panose="020B0604020202020204" pitchFamily="34" charset="0"/>
              </a:rPr>
              <a:t>омфор</a:t>
            </a:r>
            <a:r>
              <a:rPr lang="sr-Cyrl-CS" sz="2000" i="1" dirty="0">
                <a:latin typeface="Arial" panose="020B0604020202020204" pitchFamily="34" charset="0"/>
                <a:ea typeface="Calibri" panose="020F0502020204030204" pitchFamily="34" charset="0"/>
                <a:cs typeface="Arial" panose="020B0604020202020204" pitchFamily="34" charset="0"/>
              </a:rPr>
              <a:t>а </a:t>
            </a:r>
            <a:r>
              <a:rPr lang="sr-Latn-RS" sz="2000" i="1" dirty="0">
                <a:latin typeface="Arial" panose="020B0604020202020204" pitchFamily="34" charset="0"/>
                <a:ea typeface="Calibri" panose="020F0502020204030204" pitchFamily="34" charset="0"/>
                <a:cs typeface="Arial" panose="020B0604020202020204" pitchFamily="34" charset="0"/>
              </a:rPr>
              <a:t>за </a:t>
            </a:r>
            <a:r>
              <a:rPr lang="sr-Cyrl-CS" sz="2000" i="1" dirty="0">
                <a:latin typeface="Arial" panose="020B0604020202020204" pitchFamily="34" charset="0"/>
                <a:ea typeface="Calibri" panose="020F0502020204030204" pitchFamily="34" charset="0"/>
                <a:cs typeface="Arial" panose="020B0604020202020204" pitchFamily="34" charset="0"/>
              </a:rPr>
              <a:t>све </a:t>
            </a:r>
            <a:r>
              <a:rPr lang="sr-Latn-RS" sz="2000" i="1" dirty="0">
                <a:latin typeface="Arial" panose="020B0604020202020204" pitchFamily="34" charset="0"/>
                <a:ea typeface="Calibri" panose="020F0502020204030204" pitchFamily="34" charset="0"/>
                <a:cs typeface="Arial" panose="020B0604020202020204" pitchFamily="34" charset="0"/>
              </a:rPr>
              <a:t>грађане Републике Србије</a:t>
            </a:r>
            <a:r>
              <a:rPr lang="sr-Cyrl-RS" sz="2000" i="1" dirty="0">
                <a:latin typeface="Arial" panose="020B0604020202020204" pitchFamily="34" charset="0"/>
                <a:ea typeface="Calibri" panose="020F0502020204030204" pitchFamily="34" charset="0"/>
                <a:cs typeface="Arial" panose="020B0604020202020204" pitchFamily="34" charset="0"/>
              </a:rPr>
              <a:t>. </a:t>
            </a:r>
            <a:endParaRPr lang="sr-Cyrl-RS" sz="2000" i="1" dirty="0" smtClean="0">
              <a:latin typeface="Arial" panose="020B0604020202020204" pitchFamily="34" charset="0"/>
              <a:ea typeface="Calibri" panose="020F0502020204030204" pitchFamily="34" charset="0"/>
              <a:cs typeface="Arial" panose="020B0604020202020204" pitchFamily="34" charset="0"/>
            </a:endParaRPr>
          </a:p>
          <a:p>
            <a:pPr indent="457200" algn="just">
              <a:lnSpc>
                <a:spcPct val="107000"/>
              </a:lnSpc>
              <a:spcAft>
                <a:spcPts val="800"/>
              </a:spcAft>
            </a:pPr>
            <a:r>
              <a:rPr lang="sr-Cyrl-RS" sz="2000" i="1" dirty="0" smtClean="0">
                <a:latin typeface="Arial" panose="020B0604020202020204" pitchFamily="34" charset="0"/>
                <a:ea typeface="Calibri" panose="020F0502020204030204" pitchFamily="34" charset="0"/>
                <a:cs typeface="Arial" panose="020B0604020202020204" pitchFamily="34" charset="0"/>
              </a:rPr>
              <a:t>Субвенције </a:t>
            </a:r>
            <a:r>
              <a:rPr lang="sr-Cyrl-RS" sz="2000" i="1" dirty="0">
                <a:latin typeface="Arial" panose="020B0604020202020204" pitchFamily="34" charset="0"/>
                <a:ea typeface="Calibri" panose="020F0502020204030204" pitchFamily="34" charset="0"/>
                <a:cs typeface="Arial" panose="020B0604020202020204" pitchFamily="34" charset="0"/>
              </a:rPr>
              <a:t>се реализују кроз доделу бесповратних средстава домаћинствима на територији јединица локалне самоуправе и градских општина са којима је Министарство закључило уговор о суфинансирању Програма енергетске санације.</a:t>
            </a:r>
            <a:endParaRPr lang="en-US" sz="2000" i="1"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71264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075" y="1094884"/>
            <a:ext cx="10123714" cy="4060599"/>
          </a:xfrm>
          <a:prstGeom prst="rect">
            <a:avLst/>
          </a:prstGeom>
        </p:spPr>
        <p:txBody>
          <a:bodyPr wrap="square">
            <a:spAutoFit/>
          </a:bodyPr>
          <a:lstStyle/>
          <a:p>
            <a:pPr indent="457200" algn="just">
              <a:lnSpc>
                <a:spcPct val="107000"/>
              </a:lnSpc>
              <a:spcAft>
                <a:spcPts val="800"/>
              </a:spcAft>
            </a:pPr>
            <a:r>
              <a:rPr lang="sr-Cyrl-CS" sz="2000" i="1" dirty="0" smtClean="0">
                <a:latin typeface="Arial" panose="020B0604020202020204" pitchFamily="34" charset="0"/>
                <a:ea typeface="Calibri" panose="020F0502020204030204" pitchFamily="34" charset="0"/>
                <a:cs typeface="Arial" panose="020B0604020202020204" pitchFamily="34" charset="0"/>
              </a:rPr>
              <a:t>Кроз </a:t>
            </a:r>
            <a:r>
              <a:rPr lang="sr-Cyrl-CS" sz="2000" i="1" dirty="0">
                <a:latin typeface="Arial" panose="020B0604020202020204" pitchFamily="34" charset="0"/>
                <a:ea typeface="Calibri" panose="020F0502020204030204" pitchFamily="34" charset="0"/>
                <a:cs typeface="Arial" panose="020B0604020202020204" pitchFamily="34" charset="0"/>
              </a:rPr>
              <a:t>Програм </a:t>
            </a:r>
            <a:r>
              <a:rPr lang="sr-Cyrl-RS" sz="2000" i="1" dirty="0">
                <a:latin typeface="Arial" panose="020B0604020202020204" pitchFamily="34" charset="0"/>
                <a:ea typeface="Calibri" panose="020F0502020204030204" pitchFamily="34" charset="0"/>
                <a:cs typeface="Arial" panose="020B0604020202020204" pitchFamily="34" charset="0"/>
              </a:rPr>
              <a:t>енергетске санације </a:t>
            </a:r>
            <a:r>
              <a:rPr lang="sr-Cyrl-CS" sz="2000" i="1" dirty="0">
                <a:latin typeface="Arial" panose="020B0604020202020204" pitchFamily="34" charset="0"/>
                <a:ea typeface="Calibri" panose="020F0502020204030204" pitchFamily="34" charset="0"/>
                <a:cs typeface="Arial" panose="020B0604020202020204" pitchFamily="34" charset="0"/>
              </a:rPr>
              <a:t>обезбеђују се финансијска средства за субвенције грађанима, и то за појединачне мере енергетске ефикасности које се субвенционишу са максимално </a:t>
            </a:r>
            <a:r>
              <a:rPr lang="sr-Cyrl-CS" sz="2000" b="1" i="1" dirty="0">
                <a:latin typeface="Arial" panose="020B0604020202020204" pitchFamily="34" charset="0"/>
                <a:ea typeface="Calibri" panose="020F0502020204030204" pitchFamily="34" charset="0"/>
                <a:cs typeface="Arial" panose="020B0604020202020204" pitchFamily="34" charset="0"/>
              </a:rPr>
              <a:t>50%</a:t>
            </a:r>
            <a:r>
              <a:rPr lang="sr-Cyrl-CS" sz="2000" i="1" dirty="0">
                <a:latin typeface="Arial" panose="020B0604020202020204" pitchFamily="34" charset="0"/>
                <a:ea typeface="Calibri" panose="020F0502020204030204" pitchFamily="34" charset="0"/>
                <a:cs typeface="Arial" panose="020B0604020202020204" pitchFamily="34" charset="0"/>
              </a:rPr>
              <a:t> вредности инвестиције, или за пакете мера у ком случају субвенција може учествовати у укупној инвестицији и до </a:t>
            </a:r>
            <a:r>
              <a:rPr lang="sr-Cyrl-CS" sz="2000" b="1" i="1" dirty="0">
                <a:latin typeface="Arial" panose="020B0604020202020204" pitchFamily="34" charset="0"/>
                <a:ea typeface="Calibri" panose="020F0502020204030204" pitchFamily="34" charset="0"/>
                <a:cs typeface="Arial" panose="020B0604020202020204" pitchFamily="34" charset="0"/>
              </a:rPr>
              <a:t>65%</a:t>
            </a:r>
            <a:r>
              <a:rPr lang="sr-Cyrl-CS" sz="2000" i="1" dirty="0">
                <a:latin typeface="Arial" panose="020B0604020202020204" pitchFamily="34" charset="0"/>
                <a:ea typeface="Calibri" panose="020F0502020204030204" pitchFamily="34" charset="0"/>
                <a:cs typeface="Arial" panose="020B0604020202020204" pitchFamily="34" charset="0"/>
              </a:rPr>
              <a:t>.</a:t>
            </a:r>
            <a:endParaRPr lang="en-US" sz="2000" i="1" dirty="0">
              <a:latin typeface="Arial" panose="020B0604020202020204" pitchFamily="34" charset="0"/>
              <a:ea typeface="Calibri" panose="020F0502020204030204" pitchFamily="34" charset="0"/>
              <a:cs typeface="Arial" panose="020B0604020202020204" pitchFamily="34" charset="0"/>
            </a:endParaRPr>
          </a:p>
          <a:p>
            <a:pPr indent="457200" algn="just"/>
            <a:r>
              <a:rPr lang="sr-Cyrl-CS" sz="2000" i="1" dirty="0">
                <a:latin typeface="Arial" panose="020B0604020202020204" pitchFamily="34" charset="0"/>
                <a:ea typeface="Times New Roman" panose="02020603050405020304" pitchFamily="18" charset="0"/>
                <a:cs typeface="Arial" panose="020B0604020202020204" pitchFamily="34" charset="0"/>
              </a:rPr>
              <a:t>Од 2024. године издвајају се значајно већa средства за социјално најугроженије грађане, којима су омогућене субвенције у износу до </a:t>
            </a:r>
            <a:r>
              <a:rPr lang="sr-Cyrl-CS" sz="2000" b="1" i="1" dirty="0">
                <a:latin typeface="Arial" panose="020B0604020202020204" pitchFamily="34" charset="0"/>
                <a:ea typeface="Times New Roman" panose="02020603050405020304" pitchFamily="18" charset="0"/>
                <a:cs typeface="Arial" panose="020B0604020202020204" pitchFamily="34" charset="0"/>
              </a:rPr>
              <a:t>90%</a:t>
            </a:r>
            <a:r>
              <a:rPr lang="sr-Cyrl-CS" sz="2000" i="1" dirty="0">
                <a:latin typeface="Arial" panose="020B0604020202020204" pitchFamily="34" charset="0"/>
                <a:ea typeface="Times New Roman" panose="02020603050405020304" pitchFamily="18" charset="0"/>
                <a:cs typeface="Arial" panose="020B0604020202020204" pitchFamily="34" charset="0"/>
              </a:rPr>
              <a:t> вредности инвестиције за енергетску санацију објеката домаћинства</a:t>
            </a:r>
            <a:r>
              <a:rPr lang="sr-Cyrl-CS" sz="2000" i="1" dirty="0" smtClean="0">
                <a:latin typeface="Arial" panose="020B0604020202020204" pitchFamily="34" charset="0"/>
                <a:ea typeface="Times New Roman" panose="02020603050405020304" pitchFamily="18" charset="0"/>
                <a:cs typeface="Arial" panose="020B0604020202020204" pitchFamily="34" charset="0"/>
              </a:rPr>
              <a:t>.</a:t>
            </a:r>
          </a:p>
          <a:p>
            <a:pPr indent="457200" algn="just"/>
            <a:endParaRPr lang="en-US" sz="2000" i="1" dirty="0">
              <a:latin typeface="Arial" panose="020B0604020202020204" pitchFamily="34" charset="0"/>
              <a:ea typeface="Times New Roman" panose="02020603050405020304" pitchFamily="18" charset="0"/>
              <a:cs typeface="Arial" panose="020B0604020202020204" pitchFamily="34" charset="0"/>
            </a:endParaRPr>
          </a:p>
          <a:p>
            <a:pPr indent="457200" algn="just">
              <a:lnSpc>
                <a:spcPct val="107000"/>
              </a:lnSpc>
              <a:spcAft>
                <a:spcPts val="800"/>
              </a:spcAft>
            </a:pPr>
            <a:r>
              <a:rPr lang="sr-Cyrl-RS" sz="2000" i="1" dirty="0">
                <a:latin typeface="Arial" panose="020B0604020202020204" pitchFamily="34" charset="0"/>
                <a:ea typeface="Calibri" panose="020F0502020204030204" pitchFamily="34" charset="0"/>
                <a:cs typeface="Arial" panose="020B0604020202020204" pitchFamily="34" charset="0"/>
              </a:rPr>
              <a:t>Град Панчево од 2021.године издваја средства и спроводи овакве врсте јавних позива у сарадњи са Министарством рударства и енергетике за побољшање енергетске ефикасности породичних кућа и станова, а од 2023.год учествује у пројекту </a:t>
            </a:r>
            <a:r>
              <a:rPr lang="sr-Latn-RS" sz="2000" b="1" i="1" dirty="0">
                <a:latin typeface="Arial" panose="020B0604020202020204" pitchFamily="34" charset="0"/>
                <a:ea typeface="Calibri" panose="020F0502020204030204" pitchFamily="34" charset="0"/>
                <a:cs typeface="Arial" panose="020B0604020202020204" pitchFamily="34" charset="0"/>
              </a:rPr>
              <a:t>„Чиста енергија и енергетска ефикасност за грађане“</a:t>
            </a:r>
            <a:r>
              <a:rPr lang="sr-Cyrl-RS" sz="2000" i="1" dirty="0">
                <a:latin typeface="Arial" panose="020B0604020202020204" pitchFamily="34" charset="0"/>
                <a:ea typeface="Calibri" panose="020F0502020204030204" pitchFamily="34" charset="0"/>
                <a:cs typeface="Arial" panose="020B0604020202020204" pitchFamily="34" charset="0"/>
              </a:rPr>
              <a:t>.</a:t>
            </a:r>
            <a:endParaRPr lang="en-US" sz="2000" i="1"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81426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8125" y="1459915"/>
            <a:ext cx="9570720" cy="3416320"/>
          </a:xfrm>
          <a:prstGeom prst="rect">
            <a:avLst/>
          </a:prstGeom>
        </p:spPr>
        <p:txBody>
          <a:bodyPr wrap="square">
            <a:spAutoFit/>
          </a:bodyPr>
          <a:lstStyle/>
          <a:p>
            <a:r>
              <a:rPr lang="sr-Cyrl-RS" b="1" i="1" dirty="0" smtClean="0">
                <a:latin typeface="Arial" panose="020B0604020202020204" pitchFamily="34" charset="0"/>
                <a:ea typeface="Calibri" panose="020F0502020204030204" pitchFamily="34" charset="0"/>
                <a:cs typeface="Arial" panose="020B0604020202020204" pitchFamily="34" charset="0"/>
              </a:rPr>
              <a:t>ДОДЕЛА СРЕДСТАВА СЕ СПРОВОДИ </a:t>
            </a:r>
            <a:r>
              <a:rPr lang="sr-Latn-RS" b="1" i="1" dirty="0" smtClean="0">
                <a:latin typeface="Arial" panose="020B0604020202020204" pitchFamily="34" charset="0"/>
                <a:ea typeface="Calibri" panose="020F0502020204030204" pitchFamily="34" charset="0"/>
                <a:cs typeface="Arial" panose="020B0604020202020204" pitchFamily="34" charset="0"/>
              </a:rPr>
              <a:t>ПУТЕМ ЈАВНИХ ПОЗИВА КОЈЕ РАСПИС</a:t>
            </a:r>
            <a:r>
              <a:rPr lang="sr-Cyrl-RS" b="1" i="1" dirty="0" smtClean="0">
                <a:latin typeface="Arial" panose="020B0604020202020204" pitchFamily="34" charset="0"/>
                <a:ea typeface="Calibri" panose="020F0502020204030204" pitchFamily="34" charset="0"/>
                <a:cs typeface="Arial" panose="020B0604020202020204" pitchFamily="34" charset="0"/>
              </a:rPr>
              <a:t>УЈУ </a:t>
            </a:r>
            <a:r>
              <a:rPr lang="sr-Latn-RS" b="1" i="1" dirty="0" smtClean="0">
                <a:latin typeface="Arial" panose="020B0604020202020204" pitchFamily="34" charset="0"/>
                <a:ea typeface="Calibri" panose="020F0502020204030204" pitchFamily="34" charset="0"/>
                <a:cs typeface="Arial" panose="020B0604020202020204" pitchFamily="34" charset="0"/>
              </a:rPr>
              <a:t>ЈЕДИНИЦЕ ЛОКАЛНЕ САМОУПРАВЕ</a:t>
            </a:r>
            <a:r>
              <a:rPr lang="sr-Cyrl-RS" b="1" i="1" dirty="0" smtClean="0">
                <a:latin typeface="Arial" panose="020B0604020202020204" pitchFamily="34" charset="0"/>
                <a:ea typeface="Calibri" panose="020F0502020204030204" pitchFamily="34" charset="0"/>
                <a:cs typeface="Arial" panose="020B0604020202020204" pitchFamily="34" charset="0"/>
              </a:rPr>
              <a:t>: </a:t>
            </a:r>
          </a:p>
          <a:p>
            <a:endParaRPr lang="sr-Cyrl-RS" i="1" dirty="0" smtClean="0">
              <a:latin typeface="Arial" panose="020B0604020202020204" pitchFamily="34" charset="0"/>
              <a:ea typeface="Calibri" panose="020F0502020204030204" pitchFamily="34" charset="0"/>
              <a:cs typeface="Arial" panose="020B0604020202020204" pitchFamily="34" charset="0"/>
            </a:endParaRPr>
          </a:p>
          <a:p>
            <a:endParaRPr lang="sr-Cyrl-RS" i="1" dirty="0" smtClean="0">
              <a:latin typeface="Arial" panose="020B0604020202020204" pitchFamily="34" charset="0"/>
              <a:ea typeface="Calibri" panose="020F0502020204030204" pitchFamily="34" charset="0"/>
              <a:cs typeface="Arial" panose="020B0604020202020204" pitchFamily="34" charset="0"/>
            </a:endParaRPr>
          </a:p>
          <a:p>
            <a:endParaRPr lang="sr-Cyrl-RS" i="1" dirty="0" smtClean="0">
              <a:latin typeface="Arial" panose="020B0604020202020204" pitchFamily="34" charset="0"/>
              <a:cs typeface="Arial" panose="020B0604020202020204" pitchFamily="34" charset="0"/>
            </a:endParaRPr>
          </a:p>
          <a:p>
            <a:pPr algn="just"/>
            <a:r>
              <a:rPr lang="sr-Cyrl-CS" i="1" dirty="0" smtClean="0">
                <a:latin typeface="Arial" panose="020B0604020202020204" pitchFamily="34" charset="0"/>
                <a:cs typeface="Arial" panose="020B0604020202020204" pitchFamily="34" charset="0"/>
              </a:rPr>
              <a:t>Ј</a:t>
            </a:r>
            <a:r>
              <a:rPr lang="en-GB" i="1" dirty="0">
                <a:latin typeface="Arial" panose="020B0604020202020204" pitchFamily="34" charset="0"/>
                <a:cs typeface="Arial" panose="020B0604020202020204" pitchFamily="34" charset="0"/>
              </a:rPr>
              <a:t>АВНИ </a:t>
            </a:r>
            <a:r>
              <a:rPr lang="en-GB" i="1" dirty="0" smtClean="0">
                <a:latin typeface="Arial" panose="020B0604020202020204" pitchFamily="34" charset="0"/>
                <a:cs typeface="Arial" panose="020B0604020202020204" pitchFamily="34" charset="0"/>
              </a:rPr>
              <a:t>ПОЗИВ</a:t>
            </a:r>
            <a:r>
              <a:rPr lang="sr-Cyrl-RS" i="1" dirty="0" smtClean="0">
                <a:latin typeface="Arial" panose="020B0604020202020204" pitchFamily="34" charset="0"/>
                <a:cs typeface="Arial" panose="020B0604020202020204" pitchFamily="34" charset="0"/>
              </a:rPr>
              <a:t> за учешће директних корисника (привредних субјеката) у спровођењу мера енергетске </a:t>
            </a:r>
            <a:r>
              <a:rPr lang="sr-Cyrl-CS" i="1" dirty="0" smtClean="0">
                <a:latin typeface="Arial" panose="020B0604020202020204" pitchFamily="34" charset="0"/>
                <a:cs typeface="Arial" panose="020B0604020202020204" pitchFamily="34" charset="0"/>
              </a:rPr>
              <a:t>санације </a:t>
            </a:r>
            <a:r>
              <a:rPr lang="sr-Cyrl-RS" i="1" dirty="0" smtClean="0">
                <a:latin typeface="Arial" panose="020B0604020202020204" pitchFamily="34" charset="0"/>
                <a:cs typeface="Arial" panose="020B0604020202020204" pitchFamily="34" charset="0"/>
              </a:rPr>
              <a:t>породичних кућа и станова на територији града Панчева</a:t>
            </a:r>
          </a:p>
          <a:p>
            <a:pPr algn="just"/>
            <a:endParaRPr lang="sr-Cyrl-RS" i="1" dirty="0" smtClean="0">
              <a:effectLst/>
              <a:latin typeface="Arial" panose="020B0604020202020204" pitchFamily="34" charset="0"/>
              <a:cs typeface="Arial" panose="020B0604020202020204" pitchFamily="34" charset="0"/>
            </a:endParaRPr>
          </a:p>
          <a:p>
            <a:pPr algn="just"/>
            <a:endParaRPr lang="en-US" i="1" dirty="0" smtClean="0">
              <a:latin typeface="Arial" panose="020B0604020202020204" pitchFamily="34" charset="0"/>
              <a:cs typeface="Arial" panose="020B0604020202020204" pitchFamily="34" charset="0"/>
            </a:endParaRPr>
          </a:p>
          <a:p>
            <a:pPr algn="just"/>
            <a:r>
              <a:rPr lang="sr-Cyrl-RS" i="1" dirty="0" smtClean="0">
                <a:latin typeface="Arial" panose="020B0604020202020204" pitchFamily="34" charset="0"/>
                <a:cs typeface="Arial" panose="020B0604020202020204" pitchFamily="34" charset="0"/>
              </a:rPr>
              <a:t>Ј</a:t>
            </a:r>
            <a:r>
              <a:rPr lang="en-GB" i="1" dirty="0" smtClean="0">
                <a:latin typeface="Arial" panose="020B0604020202020204" pitchFamily="34" charset="0"/>
                <a:cs typeface="Arial" panose="020B0604020202020204" pitchFamily="34" charset="0"/>
              </a:rPr>
              <a:t>АВНИ ПОЗИВ</a:t>
            </a:r>
            <a:r>
              <a:rPr lang="sr-Cyrl-RS" i="1" dirty="0" smtClean="0">
                <a:latin typeface="Arial" panose="020B0604020202020204" pitchFamily="34" charset="0"/>
                <a:cs typeface="Arial" panose="020B0604020202020204" pitchFamily="34" charset="0"/>
              </a:rPr>
              <a:t> за суфинансирање мера енергетске </a:t>
            </a:r>
            <a:r>
              <a:rPr lang="sr-Cyrl-CS" i="1" dirty="0" smtClean="0">
                <a:latin typeface="Arial" panose="020B0604020202020204" pitchFamily="34" charset="0"/>
                <a:cs typeface="Arial" panose="020B0604020202020204" pitchFamily="34" charset="0"/>
              </a:rPr>
              <a:t>санације </a:t>
            </a:r>
            <a:r>
              <a:rPr lang="sr-Cyrl-RS" i="1" dirty="0" smtClean="0">
                <a:latin typeface="Arial" panose="020B0604020202020204" pitchFamily="34" charset="0"/>
                <a:cs typeface="Arial" panose="020B0604020202020204" pitchFamily="34" charset="0"/>
              </a:rPr>
              <a:t>породичних кућа и станова на територији града Панчева за 2025.год (за грађане)</a:t>
            </a:r>
            <a:endParaRPr lang="en-US" i="1" dirty="0" smtClean="0">
              <a:latin typeface="Arial" panose="020B0604020202020204" pitchFamily="34" charset="0"/>
              <a:cs typeface="Arial" panose="020B0604020202020204" pitchFamily="34" charset="0"/>
            </a:endParaRPr>
          </a:p>
          <a:p>
            <a:endParaRPr lang="en-US" i="1"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5449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2080" y="819835"/>
            <a:ext cx="9544594" cy="5909310"/>
          </a:xfrm>
          <a:prstGeom prst="rect">
            <a:avLst/>
          </a:prstGeom>
        </p:spPr>
        <p:txBody>
          <a:bodyPr wrap="square">
            <a:spAutoFit/>
          </a:bodyPr>
          <a:lstStyle/>
          <a:p>
            <a:r>
              <a:rPr lang="sr-Cyrl-RS" b="1" i="1" dirty="0">
                <a:latin typeface="Arial" panose="020B0604020202020204" pitchFamily="34" charset="0"/>
                <a:ea typeface="Microsoft Sans Serif" panose="020B0604020202020204" pitchFamily="34" charset="0"/>
              </a:rPr>
              <a:t>ПРЕДМЕТ</a:t>
            </a:r>
            <a:r>
              <a:rPr lang="sr-Cyrl-RS" b="1" i="1" spc="-55" dirty="0">
                <a:latin typeface="Arial" panose="020B0604020202020204" pitchFamily="34" charset="0"/>
                <a:ea typeface="Microsoft Sans Serif" panose="020B0604020202020204" pitchFamily="34" charset="0"/>
              </a:rPr>
              <a:t> </a:t>
            </a:r>
            <a:r>
              <a:rPr lang="sr-Cyrl-RS" b="1" i="1" dirty="0">
                <a:latin typeface="Arial" panose="020B0604020202020204" pitchFamily="34" charset="0"/>
                <a:ea typeface="Microsoft Sans Serif" panose="020B0604020202020204" pitchFamily="34" charset="0"/>
              </a:rPr>
              <a:t>СУФИНАНСИРАЊA</a:t>
            </a:r>
            <a:r>
              <a:rPr lang="sr-Cyrl-RS" b="1" i="1" spc="-45" dirty="0">
                <a:latin typeface="Arial" panose="020B0604020202020204" pitchFamily="34" charset="0"/>
                <a:ea typeface="Microsoft Sans Serif" panose="020B0604020202020204" pitchFamily="34" charset="0"/>
              </a:rPr>
              <a:t> </a:t>
            </a:r>
            <a:r>
              <a:rPr lang="sr-Cyrl-RS" b="1" i="1" dirty="0">
                <a:latin typeface="Arial" panose="020B0604020202020204" pitchFamily="34" charset="0"/>
                <a:ea typeface="Microsoft Sans Serif" panose="020B0604020202020204" pitchFamily="34" charset="0"/>
              </a:rPr>
              <a:t>МЕРА</a:t>
            </a:r>
            <a:r>
              <a:rPr lang="sr-Cyrl-RS" b="1" i="1" spc="-45" dirty="0">
                <a:latin typeface="Arial" panose="020B0604020202020204" pitchFamily="34" charset="0"/>
                <a:ea typeface="Microsoft Sans Serif" panose="020B0604020202020204" pitchFamily="34" charset="0"/>
              </a:rPr>
              <a:t> </a:t>
            </a:r>
            <a:r>
              <a:rPr lang="sr-Cyrl-RS" b="1" i="1" dirty="0">
                <a:latin typeface="Arial" panose="020B0604020202020204" pitchFamily="34" charset="0"/>
                <a:ea typeface="Microsoft Sans Serif" panose="020B0604020202020204" pitchFamily="34" charset="0"/>
              </a:rPr>
              <a:t>ЕНЕРГЕТСКЕ</a:t>
            </a:r>
            <a:r>
              <a:rPr lang="sr-Cyrl-RS" b="1" i="1" spc="-45" dirty="0">
                <a:latin typeface="Arial" panose="020B0604020202020204" pitchFamily="34" charset="0"/>
                <a:ea typeface="Microsoft Sans Serif" panose="020B0604020202020204" pitchFamily="34" charset="0"/>
              </a:rPr>
              <a:t> </a:t>
            </a:r>
            <a:r>
              <a:rPr lang="sr-Cyrl-RS" b="1" i="1" spc="-10" dirty="0" smtClean="0">
                <a:latin typeface="Arial" panose="020B0604020202020204" pitchFamily="34" charset="0"/>
                <a:ea typeface="Microsoft Sans Serif" panose="020B0604020202020204" pitchFamily="34" charset="0"/>
              </a:rPr>
              <a:t>САНАЦИЈЕ</a:t>
            </a:r>
            <a:endParaRPr lang="en-US" b="1" i="1" spc="-10" dirty="0" smtClean="0">
              <a:latin typeface="Arial" panose="020B0604020202020204" pitchFamily="34" charset="0"/>
              <a:ea typeface="Microsoft Sans Serif" panose="020B0604020202020204" pitchFamily="34" charset="0"/>
            </a:endParaRPr>
          </a:p>
          <a:p>
            <a:endParaRPr lang="en-US" dirty="0" smtClean="0"/>
          </a:p>
          <a:p>
            <a:pPr algn="just"/>
            <a:r>
              <a:rPr lang="sr-Cyrl-RS" dirty="0" smtClean="0">
                <a:latin typeface="Arial" panose="020B0604020202020204" pitchFamily="34" charset="0"/>
                <a:cs typeface="Arial" panose="020B0604020202020204" pitchFamily="34" charset="0"/>
              </a:rPr>
              <a:t>Предмет </a:t>
            </a:r>
            <a:r>
              <a:rPr lang="sr-Cyrl-RS" dirty="0">
                <a:latin typeface="Arial" panose="020B0604020202020204" pitchFamily="34" charset="0"/>
                <a:cs typeface="Arial" panose="020B0604020202020204" pitchFamily="34" charset="0"/>
              </a:rPr>
              <a:t>Јавног позива је спровођење следећих мера енергетске ефикасности:</a:t>
            </a:r>
            <a:endParaRPr lang="en-US" dirty="0">
              <a:latin typeface="Arial" panose="020B0604020202020204" pitchFamily="34" charset="0"/>
              <a:cs typeface="Arial" panose="020B0604020202020204" pitchFamily="34" charset="0"/>
            </a:endParaRPr>
          </a:p>
          <a:p>
            <a:pPr algn="just"/>
            <a:endParaRPr lang="en-US" i="1" spc="-10" dirty="0" smtClean="0">
              <a:latin typeface="Arial" panose="020B0604020202020204" pitchFamily="34" charset="0"/>
              <a:ea typeface="Microsoft Sans Serif"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замена спољних прозора и врата и других транспарентних елемената термичког </a:t>
            </a:r>
            <a:r>
              <a:rPr lang="sr-Cyrl-RS" dirty="0" smtClean="0">
                <a:latin typeface="Arial" panose="020B0604020202020204" pitchFamily="34" charset="0"/>
                <a:cs typeface="Arial" panose="020B0604020202020204" pitchFamily="34" charset="0"/>
              </a:rPr>
              <a:t>омотача</a:t>
            </a:r>
            <a:endParaRPr lang="en-US" dirty="0" smtClean="0">
              <a:latin typeface="Arial"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постављања термичке изолације спољних зидова, подова на тлу и осталих делова термичког омотача према негрејаном простору</a:t>
            </a:r>
            <a:endParaRPr lang="en-US" dirty="0">
              <a:latin typeface="Arial"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постављања термичке изолације испод кровног покривача или таванице</a:t>
            </a:r>
            <a:endParaRPr lang="en-US" dirty="0">
              <a:latin typeface="Arial"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замене постојећег грејача простора на чврсто гориво, течно гориво, природни гас* или електричну енергију (котао или пећ) ефикаснијим котлом на гас</a:t>
            </a:r>
            <a:endParaRPr lang="en-US" dirty="0">
              <a:latin typeface="Arial"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замене постојећег грејача простора на чврсто гориво, течно гориво или електричну енергију (котао или пећ) ефикаснијим котлом на биомасу</a:t>
            </a:r>
            <a:endParaRPr lang="en-US" dirty="0">
              <a:latin typeface="Arial"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уградња топлотних пумпи</a:t>
            </a:r>
            <a:endParaRPr lang="en-US" dirty="0">
              <a:latin typeface="Arial"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замене постојеће или уградња нове цевне мреже, грејних тела и пратећег </a:t>
            </a:r>
            <a:r>
              <a:rPr lang="sr-Cyrl-RS" dirty="0" smtClean="0">
                <a:latin typeface="Arial" panose="020B0604020202020204" pitchFamily="34" charset="0"/>
                <a:cs typeface="Arial" panose="020B0604020202020204" pitchFamily="34" charset="0"/>
              </a:rPr>
              <a:t>прибора</a:t>
            </a:r>
            <a:endParaRPr lang="en-US" dirty="0" smtClean="0">
              <a:latin typeface="Arial"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уградња соларних колектора у инсталацију за централну припрему потрошне топле воде;</a:t>
            </a:r>
            <a:endParaRPr lang="en-US" dirty="0">
              <a:latin typeface="Arial" panose="020B0604020202020204" pitchFamily="34" charset="0"/>
              <a:cs typeface="Arial" panose="020B0604020202020204" pitchFamily="34" charset="0"/>
            </a:endParaRPr>
          </a:p>
          <a:p>
            <a:pPr marL="342900" indent="-342900" algn="just">
              <a:buFont typeface="+mj-lt"/>
              <a:buAutoNum type="arabicPeriod"/>
            </a:pPr>
            <a:r>
              <a:rPr lang="sr-Cyrl-RS" dirty="0">
                <a:latin typeface="Arial" panose="020B0604020202020204" pitchFamily="34" charset="0"/>
                <a:cs typeface="Arial" panose="020B0604020202020204" pitchFamily="34" charset="0"/>
              </a:rPr>
              <a:t>уградња соларних панела и пратеће инсталације за производњу електричне </a:t>
            </a:r>
            <a:r>
              <a:rPr lang="sr-Cyrl-RS" dirty="0" smtClean="0">
                <a:latin typeface="Arial" panose="020B0604020202020204" pitchFamily="34" charset="0"/>
                <a:cs typeface="Arial" panose="020B0604020202020204" pitchFamily="34" charset="0"/>
              </a:rPr>
              <a:t>енергије</a:t>
            </a:r>
            <a:endParaRPr lang="en-US" dirty="0" smtClean="0">
              <a:latin typeface="Arial" panose="020B0604020202020204" pitchFamily="34" charset="0"/>
              <a:cs typeface="Arial" panose="020B0604020202020204" pitchFamily="34" charset="0"/>
            </a:endParaRPr>
          </a:p>
          <a:p>
            <a:pPr marL="342900" indent="-342900" algn="just">
              <a:buFont typeface="+mj-lt"/>
              <a:buAutoNum type="arabicPeriod"/>
            </a:pPr>
            <a:r>
              <a:rPr lang="sr-Cyrl-CS" dirty="0">
                <a:latin typeface="Arial" panose="020B0604020202020204" pitchFamily="34" charset="0"/>
                <a:cs typeface="Arial" panose="020B0604020202020204" pitchFamily="34" charset="0"/>
              </a:rPr>
              <a:t>и</a:t>
            </a:r>
            <a:r>
              <a:rPr lang="sr-Cyrl-CS" dirty="0" smtClean="0">
                <a:latin typeface="Arial" panose="020B0604020202020204" pitchFamily="34" charset="0"/>
                <a:cs typeface="Arial" panose="020B0604020202020204" pitchFamily="34" charset="0"/>
              </a:rPr>
              <a:t>зрада </a:t>
            </a:r>
            <a:r>
              <a:rPr lang="sr-Cyrl-CS" dirty="0">
                <a:latin typeface="Arial" panose="020B0604020202020204" pitchFamily="34" charset="0"/>
                <a:cs typeface="Arial" panose="020B0604020202020204" pitchFamily="34" charset="0"/>
              </a:rPr>
              <a:t>техничке документације у складу са Законом о планирању и изградњи </a:t>
            </a:r>
            <a:endParaRPr lang="en-US" dirty="0" smtClean="0">
              <a:latin typeface="Arial" panose="020B0604020202020204" pitchFamily="34" charset="0"/>
              <a:cs typeface="Arial" panose="020B0604020202020204" pitchFamily="34" charset="0"/>
            </a:endParaRPr>
          </a:p>
          <a:p>
            <a:endParaRPr lang="en-US" b="1" i="1" spc="-10" dirty="0">
              <a:latin typeface="Arial" panose="020B0604020202020204" pitchFamily="34" charset="0"/>
              <a:ea typeface="Microsoft Sans Serif" panose="020B0604020202020204" pitchFamily="34" charset="0"/>
            </a:endParaRPr>
          </a:p>
        </p:txBody>
      </p:sp>
    </p:spTree>
    <p:extLst>
      <p:ext uri="{BB962C8B-B14F-4D97-AF65-F5344CB8AC3E}">
        <p14:creationId xmlns:p14="http://schemas.microsoft.com/office/powerpoint/2010/main" val="2177680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3771" y="1424477"/>
            <a:ext cx="9522823" cy="3258969"/>
          </a:xfrm>
          <a:prstGeom prst="rect">
            <a:avLst/>
          </a:prstGeom>
        </p:spPr>
        <p:txBody>
          <a:bodyPr wrap="square">
            <a:spAutoFit/>
          </a:bodyPr>
          <a:lstStyle/>
          <a:p>
            <a:pPr algn="ctr"/>
            <a:r>
              <a:rPr lang="sr-Cyrl-RS" sz="2000" b="1" i="1" dirty="0">
                <a:latin typeface="Arial" panose="020B0604020202020204" pitchFamily="34" charset="0"/>
                <a:ea typeface="Microsoft Sans Serif" panose="020B0604020202020204" pitchFamily="34" charset="0"/>
              </a:rPr>
              <a:t>КОРИСНИЦИ</a:t>
            </a:r>
            <a:r>
              <a:rPr lang="sr-Cyrl-RS" sz="2000" b="1" i="1" spc="-65" dirty="0">
                <a:latin typeface="Arial" panose="020B0604020202020204" pitchFamily="34" charset="0"/>
                <a:ea typeface="Microsoft Sans Serif" panose="020B0604020202020204" pitchFamily="34" charset="0"/>
              </a:rPr>
              <a:t> </a:t>
            </a:r>
            <a:r>
              <a:rPr lang="sr-Cyrl-RS" sz="2000" b="1" i="1" dirty="0">
                <a:latin typeface="Arial" panose="020B0604020202020204" pitchFamily="34" charset="0"/>
                <a:ea typeface="Microsoft Sans Serif" panose="020B0604020202020204" pitchFamily="34" charset="0"/>
              </a:rPr>
              <a:t>БЕСПОВРАТНИХ</a:t>
            </a:r>
            <a:r>
              <a:rPr lang="sr-Cyrl-RS" sz="2000" b="1" i="1" spc="-60" dirty="0">
                <a:latin typeface="Arial" panose="020B0604020202020204" pitchFamily="34" charset="0"/>
                <a:ea typeface="Microsoft Sans Serif" panose="020B0604020202020204" pitchFamily="34" charset="0"/>
              </a:rPr>
              <a:t> </a:t>
            </a:r>
            <a:r>
              <a:rPr lang="sr-Cyrl-RS" sz="2000" b="1" i="1" spc="-10" dirty="0">
                <a:latin typeface="Arial" panose="020B0604020202020204" pitchFamily="34" charset="0"/>
                <a:ea typeface="Microsoft Sans Serif" panose="020B0604020202020204" pitchFamily="34" charset="0"/>
              </a:rPr>
              <a:t>СРЕДСТАВА ИЗ КАТЕГОРИЈЕ ОСТАЛИХ ГРАЂАНА </a:t>
            </a:r>
            <a:endParaRPr lang="en-US" sz="2000" i="1" dirty="0">
              <a:latin typeface="Microsoft Sans Serif" panose="020B0604020202020204" pitchFamily="34" charset="0"/>
              <a:ea typeface="Microsoft Sans Serif" panose="020B0604020202020204" pitchFamily="34" charset="0"/>
            </a:endParaRPr>
          </a:p>
          <a:p>
            <a:pPr>
              <a:spcBef>
                <a:spcPts val="30"/>
              </a:spcBef>
            </a:pPr>
            <a:r>
              <a:rPr lang="sr-Cyrl-RS" b="1" i="1" dirty="0">
                <a:latin typeface="Arial" panose="020B0604020202020204" pitchFamily="34" charset="0"/>
                <a:ea typeface="Microsoft Sans Serif" panose="020B0604020202020204" pitchFamily="34" charset="0"/>
              </a:rPr>
              <a:t> </a:t>
            </a:r>
            <a:endParaRPr lang="en-US" i="1" dirty="0">
              <a:latin typeface="Microsoft Sans Serif" panose="020B0604020202020204" pitchFamily="34" charset="0"/>
              <a:ea typeface="Microsoft Sans Serif" panose="020B0604020202020204" pitchFamily="34" charset="0"/>
            </a:endParaRPr>
          </a:p>
          <a:p>
            <a:pPr indent="448945" algn="just">
              <a:lnSpc>
                <a:spcPct val="107000"/>
              </a:lnSpc>
            </a:pPr>
            <a:r>
              <a:rPr lang="sr-Cyrl-RS" dirty="0">
                <a:latin typeface="Arial" panose="020B0604020202020204" pitchFamily="34" charset="0"/>
                <a:ea typeface="Microsoft Sans Serif" panose="020B0604020202020204" pitchFamily="34" charset="0"/>
              </a:rPr>
              <a:t>Крајњи</a:t>
            </a:r>
            <a:r>
              <a:rPr lang="sr-Cyrl-RS" spc="-45" dirty="0">
                <a:latin typeface="Arial" panose="020B0604020202020204" pitchFamily="34" charset="0"/>
                <a:ea typeface="Microsoft Sans Serif" panose="020B0604020202020204" pitchFamily="34" charset="0"/>
              </a:rPr>
              <a:t> </a:t>
            </a:r>
            <a:r>
              <a:rPr lang="sr-Cyrl-RS" dirty="0">
                <a:latin typeface="Arial" panose="020B0604020202020204" pitchFamily="34" charset="0"/>
                <a:ea typeface="Microsoft Sans Serif" panose="020B0604020202020204" pitchFamily="34" charset="0"/>
              </a:rPr>
              <a:t>корисници</a:t>
            </a:r>
            <a:r>
              <a:rPr lang="sr-Cyrl-RS" spc="-50" dirty="0">
                <a:latin typeface="Arial" panose="020B0604020202020204" pitchFamily="34" charset="0"/>
                <a:ea typeface="Microsoft Sans Serif" panose="020B0604020202020204" pitchFamily="34" charset="0"/>
              </a:rPr>
              <a:t> </a:t>
            </a:r>
            <a:r>
              <a:rPr lang="sr-Cyrl-RS" dirty="0">
                <a:latin typeface="Arial" panose="020B0604020202020204" pitchFamily="34" charset="0"/>
                <a:ea typeface="Microsoft Sans Serif" panose="020B0604020202020204" pitchFamily="34" charset="0"/>
              </a:rPr>
              <a:t>бесповратних</a:t>
            </a:r>
            <a:r>
              <a:rPr lang="sr-Cyrl-RS" spc="-45" dirty="0">
                <a:latin typeface="Arial" panose="020B0604020202020204" pitchFamily="34" charset="0"/>
                <a:ea typeface="Microsoft Sans Serif" panose="020B0604020202020204" pitchFamily="34" charset="0"/>
              </a:rPr>
              <a:t> </a:t>
            </a:r>
            <a:r>
              <a:rPr lang="sr-Cyrl-RS" dirty="0">
                <a:latin typeface="Arial" panose="020B0604020202020204" pitchFamily="34" charset="0"/>
                <a:ea typeface="Microsoft Sans Serif" panose="020B0604020202020204" pitchFamily="34" charset="0"/>
              </a:rPr>
              <a:t>средстава</a:t>
            </a:r>
            <a:r>
              <a:rPr lang="sr-Cyrl-RS" spc="-55" dirty="0">
                <a:latin typeface="Arial" panose="020B0604020202020204" pitchFamily="34" charset="0"/>
                <a:ea typeface="Microsoft Sans Serif" panose="020B0604020202020204" pitchFamily="34" charset="0"/>
              </a:rPr>
              <a:t> </a:t>
            </a:r>
            <a:r>
              <a:rPr lang="sr-Cyrl-RS" dirty="0">
                <a:latin typeface="Arial" panose="020B0604020202020204" pitchFamily="34" charset="0"/>
                <a:ea typeface="Microsoft Sans Serif" panose="020B0604020202020204" pitchFamily="34" charset="0"/>
              </a:rPr>
              <a:t>су</a:t>
            </a:r>
            <a:r>
              <a:rPr lang="sr-Cyrl-RS" spc="-60" dirty="0">
                <a:latin typeface="Arial" panose="020B0604020202020204" pitchFamily="34" charset="0"/>
                <a:ea typeface="Microsoft Sans Serif" panose="020B0604020202020204" pitchFamily="34" charset="0"/>
              </a:rPr>
              <a:t> </a:t>
            </a:r>
            <a:r>
              <a:rPr lang="sr-Cyrl-RS" dirty="0">
                <a:latin typeface="Arial" panose="020B0604020202020204" pitchFamily="34" charset="0"/>
                <a:ea typeface="Microsoft Sans Serif" panose="020B0604020202020204" pitchFamily="34" charset="0"/>
              </a:rPr>
              <a:t>грађани</a:t>
            </a:r>
            <a:r>
              <a:rPr lang="sr-Cyrl-RS" spc="-45" dirty="0">
                <a:latin typeface="Arial" panose="020B0604020202020204" pitchFamily="34" charset="0"/>
                <a:ea typeface="Microsoft Sans Serif" panose="020B0604020202020204" pitchFamily="34" charset="0"/>
              </a:rPr>
              <a:t> </a:t>
            </a:r>
            <a:r>
              <a:rPr lang="sr-Cyrl-CS" dirty="0" smtClean="0">
                <a:latin typeface="Arial" panose="020B0604020202020204" pitchFamily="34" charset="0"/>
                <a:ea typeface="Microsoft Sans Serif" panose="020B0604020202020204" pitchFamily="34" charset="0"/>
              </a:rPr>
              <a:t>који </a:t>
            </a:r>
            <a:r>
              <a:rPr lang="sr-Cyrl-CS" dirty="0">
                <a:latin typeface="Arial" panose="020B0604020202020204" pitchFamily="34" charset="0"/>
                <a:ea typeface="Microsoft Sans Serif" panose="020B0604020202020204" pitchFamily="34" charset="0"/>
              </a:rPr>
              <a:t>испуњавају следеће услове</a:t>
            </a:r>
            <a:r>
              <a:rPr lang="sr-Cyrl-CS" dirty="0" smtClean="0">
                <a:latin typeface="Arial" panose="020B0604020202020204" pitchFamily="34" charset="0"/>
                <a:ea typeface="Microsoft Sans Serif" panose="020B0604020202020204" pitchFamily="34" charset="0"/>
              </a:rPr>
              <a:t>:</a:t>
            </a:r>
          </a:p>
          <a:p>
            <a:pPr indent="448945" algn="just">
              <a:lnSpc>
                <a:spcPct val="107000"/>
              </a:lnSpc>
            </a:pPr>
            <a:endParaRPr lang="en-US" dirty="0">
              <a:latin typeface="Microsoft Sans Serif" panose="020B0604020202020204" pitchFamily="34" charset="0"/>
              <a:ea typeface="Microsoft Sans Serif" panose="020B0604020202020204" pitchFamily="34" charset="0"/>
            </a:endParaRPr>
          </a:p>
          <a:p>
            <a:pPr marL="342900" marR="0" lvl="0" indent="-342900" algn="just">
              <a:spcBef>
                <a:spcPts val="0"/>
              </a:spcBef>
              <a:spcAft>
                <a:spcPts val="0"/>
              </a:spcAft>
              <a:buSzPts val="1100"/>
              <a:buFont typeface="Times New Roman" panose="02020603050405020304" pitchFamily="18" charset="0"/>
              <a:buChar char="-"/>
              <a:tabLst>
                <a:tab pos="494030" algn="l"/>
              </a:tabLst>
            </a:pPr>
            <a:r>
              <a:rPr lang="sr-Cyrl-RS" dirty="0">
                <a:latin typeface="Arial" panose="020B0604020202020204" pitchFamily="34" charset="0"/>
                <a:ea typeface="Times New Roman" panose="02020603050405020304" pitchFamily="18" charset="0"/>
              </a:rPr>
              <a:t>да су власници објекта, или; </a:t>
            </a:r>
            <a:endParaRPr lang="en-US" dirty="0">
              <a:latin typeface="Microsoft Sans Serif" panose="020B0604020202020204" pitchFamily="34" charset="0"/>
              <a:ea typeface="Times New Roman" panose="02020603050405020304" pitchFamily="18" charset="0"/>
            </a:endParaRPr>
          </a:p>
          <a:p>
            <a:pPr marL="342900" marR="0" lvl="0" indent="-342900" algn="just">
              <a:spcBef>
                <a:spcPts val="0"/>
              </a:spcBef>
              <a:spcAft>
                <a:spcPts val="0"/>
              </a:spcAft>
              <a:buSzPts val="1100"/>
              <a:buFont typeface="Times New Roman" panose="02020603050405020304" pitchFamily="18" charset="0"/>
              <a:buChar char="-"/>
            </a:pPr>
            <a:r>
              <a:rPr lang="sr-Cyrl-RS" dirty="0">
                <a:latin typeface="Arial" panose="020B0604020202020204" pitchFamily="34" charset="0"/>
                <a:ea typeface="Times New Roman" panose="02020603050405020304" pitchFamily="18" charset="0"/>
              </a:rPr>
              <a:t>корисници објекта са </a:t>
            </a:r>
            <a:r>
              <a:rPr lang="sr-Cyrl-RS" dirty="0" smtClean="0">
                <a:latin typeface="Arial" panose="020B0604020202020204" pitchFamily="34" charset="0"/>
                <a:ea typeface="Times New Roman" panose="02020603050405020304" pitchFamily="18" charset="0"/>
              </a:rPr>
              <a:t>пријавом пребивалишта на </a:t>
            </a:r>
            <a:r>
              <a:rPr lang="sr-Cyrl-RS" dirty="0">
                <a:latin typeface="Arial" panose="020B0604020202020204" pitchFamily="34" charset="0"/>
                <a:ea typeface="Times New Roman" panose="02020603050405020304" pitchFamily="18" charset="0"/>
              </a:rPr>
              <a:t>адреси објекта и приложеном писаном сагласности власника објекта;</a:t>
            </a:r>
            <a:endParaRPr lang="en-US" dirty="0">
              <a:latin typeface="Microsoft Sans Serif" panose="020B0604020202020204" pitchFamily="34" charset="0"/>
              <a:ea typeface="Times New Roman" panose="02020603050405020304" pitchFamily="18" charset="0"/>
            </a:endParaRPr>
          </a:p>
          <a:p>
            <a:pPr marL="342900" marR="0" lvl="0" indent="-342900" algn="just">
              <a:spcBef>
                <a:spcPts val="0"/>
              </a:spcBef>
              <a:spcAft>
                <a:spcPts val="0"/>
              </a:spcAft>
              <a:buSzPts val="1100"/>
              <a:buFont typeface="Times New Roman" panose="02020603050405020304" pitchFamily="18" charset="0"/>
              <a:buChar char="-"/>
              <a:tabLst>
                <a:tab pos="494030" algn="l"/>
              </a:tabLst>
            </a:pPr>
            <a:r>
              <a:rPr lang="sr-Cyrl-RS" dirty="0">
                <a:latin typeface="Arial" panose="020B0604020202020204" pitchFamily="34" charset="0"/>
                <a:ea typeface="Times New Roman" panose="02020603050405020304" pitchFamily="18" charset="0"/>
              </a:rPr>
              <a:t>да је</a:t>
            </a:r>
            <a:r>
              <a:rPr lang="sr-Cyrl-RS" spc="-10"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породична кућа</a:t>
            </a:r>
            <a:r>
              <a:rPr lang="sr-Cyrl-RS" spc="-5"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или</a:t>
            </a:r>
            <a:r>
              <a:rPr lang="sr-Cyrl-RS" spc="-5"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стан који</a:t>
            </a:r>
            <a:r>
              <a:rPr lang="sr-Cyrl-RS" spc="-5"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пријављују</a:t>
            </a:r>
            <a:r>
              <a:rPr lang="sr-Cyrl-RS" spc="-5"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за</a:t>
            </a:r>
            <a:r>
              <a:rPr lang="sr-Cyrl-RS" spc="-5"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енергетску</a:t>
            </a:r>
            <a:r>
              <a:rPr lang="sr-Cyrl-RS" spc="-5"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санацију</a:t>
            </a:r>
            <a:r>
              <a:rPr lang="sr-Cyrl-RS" spc="-5"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(у даљем</a:t>
            </a:r>
            <a:r>
              <a:rPr lang="sr-Cyrl-RS" spc="-5" dirty="0">
                <a:latin typeface="Arial" panose="020B0604020202020204" pitchFamily="34" charset="0"/>
                <a:ea typeface="Times New Roman" panose="02020603050405020304" pitchFamily="18" charset="0"/>
              </a:rPr>
              <a:t> </a:t>
            </a:r>
            <a:r>
              <a:rPr lang="sr-Cyrl-RS" dirty="0">
                <a:latin typeface="Arial" panose="020B0604020202020204" pitchFamily="34" charset="0"/>
                <a:ea typeface="Times New Roman" panose="02020603050405020304" pitchFamily="18" charset="0"/>
              </a:rPr>
              <a:t>тексту објекат) легално изграђен;</a:t>
            </a:r>
            <a:endParaRPr lang="en-US" dirty="0">
              <a:latin typeface="Microsoft Sans Serif"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662568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1737" y="754521"/>
            <a:ext cx="10080171" cy="369332"/>
          </a:xfrm>
          <a:prstGeom prst="rect">
            <a:avLst/>
          </a:prstGeom>
        </p:spPr>
        <p:txBody>
          <a:bodyPr wrap="square">
            <a:spAutoFit/>
          </a:bodyPr>
          <a:lstStyle/>
          <a:p>
            <a:pPr algn="ctr"/>
            <a:r>
              <a:rPr lang="sr-Cyrl-RS" b="1" i="1" dirty="0">
                <a:latin typeface="Arial" panose="020B0604020202020204" pitchFamily="34" charset="0"/>
                <a:ea typeface="Microsoft Sans Serif" panose="020B0604020202020204" pitchFamily="34" charset="0"/>
              </a:rPr>
              <a:t>КОРИСНИЦИ</a:t>
            </a:r>
            <a:r>
              <a:rPr lang="sr-Cyrl-RS" b="1" i="1" spc="-65" dirty="0">
                <a:latin typeface="Arial" panose="020B0604020202020204" pitchFamily="34" charset="0"/>
                <a:ea typeface="Microsoft Sans Serif" panose="020B0604020202020204" pitchFamily="34" charset="0"/>
              </a:rPr>
              <a:t> </a:t>
            </a:r>
            <a:r>
              <a:rPr lang="sr-Cyrl-RS" b="1" i="1" dirty="0">
                <a:latin typeface="Arial" panose="020B0604020202020204" pitchFamily="34" charset="0"/>
                <a:ea typeface="Microsoft Sans Serif" panose="020B0604020202020204" pitchFamily="34" charset="0"/>
              </a:rPr>
              <a:t>БЕСПОВРАТНИХ</a:t>
            </a:r>
            <a:r>
              <a:rPr lang="sr-Cyrl-RS" b="1" i="1" spc="-60" dirty="0">
                <a:latin typeface="Arial" panose="020B0604020202020204" pitchFamily="34" charset="0"/>
                <a:ea typeface="Microsoft Sans Serif" panose="020B0604020202020204" pitchFamily="34" charset="0"/>
              </a:rPr>
              <a:t> </a:t>
            </a:r>
            <a:r>
              <a:rPr lang="sr-Cyrl-RS" b="1" i="1" spc="-10" dirty="0">
                <a:latin typeface="Arial" panose="020B0604020202020204" pitchFamily="34" charset="0"/>
                <a:ea typeface="Microsoft Sans Serif" panose="020B0604020202020204" pitchFamily="34" charset="0"/>
              </a:rPr>
              <a:t>СРЕДСТАВА</a:t>
            </a:r>
            <a:r>
              <a:rPr lang="sr-Cyrl-CS" b="1" i="1" spc="-10" dirty="0">
                <a:latin typeface="Arial" panose="020B0604020202020204" pitchFamily="34" charset="0"/>
                <a:ea typeface="Microsoft Sans Serif" panose="020B0604020202020204" pitchFamily="34" charset="0"/>
              </a:rPr>
              <a:t> ИЗ КАТЕГОРИЈЕ СОЦИЈАЛНО </a:t>
            </a:r>
            <a:r>
              <a:rPr lang="sr-Cyrl-CS" b="1" i="1" dirty="0">
                <a:latin typeface="Arial" panose="020B0604020202020204" pitchFamily="34" charset="0"/>
                <a:ea typeface="Microsoft Sans Serif" panose="020B0604020202020204" pitchFamily="34" charset="0"/>
              </a:rPr>
              <a:t>РАЊИВ</a:t>
            </a:r>
            <a:r>
              <a:rPr lang="sr-Cyrl-CS" b="1" i="1" spc="-10" dirty="0">
                <a:latin typeface="Arial" panose="020B0604020202020204" pitchFamily="34" charset="0"/>
                <a:ea typeface="Microsoft Sans Serif" panose="020B0604020202020204" pitchFamily="34" charset="0"/>
              </a:rPr>
              <a:t>ИХ</a:t>
            </a:r>
            <a:endParaRPr lang="en-US" sz="1400" i="1" dirty="0">
              <a:effectLst/>
              <a:latin typeface="Microsoft Sans Serif" panose="020B0604020202020204" pitchFamily="34" charset="0"/>
              <a:ea typeface="Microsoft Sans Serif" panose="020B0604020202020204" pitchFamily="34" charset="0"/>
            </a:endParaRPr>
          </a:p>
        </p:txBody>
      </p:sp>
      <p:sp>
        <p:nvSpPr>
          <p:cNvPr id="3" name="Rectangle 2"/>
          <p:cNvSpPr/>
          <p:nvPr/>
        </p:nvSpPr>
        <p:spPr>
          <a:xfrm>
            <a:off x="291737" y="1249469"/>
            <a:ext cx="10332720" cy="5452134"/>
          </a:xfrm>
          <a:prstGeom prst="rect">
            <a:avLst/>
          </a:prstGeom>
        </p:spPr>
        <p:txBody>
          <a:bodyPr wrap="square">
            <a:spAutoFit/>
          </a:bodyPr>
          <a:lstStyle/>
          <a:p>
            <a:pPr indent="448945" algn="just">
              <a:lnSpc>
                <a:spcPct val="107000"/>
              </a:lnSpc>
            </a:pPr>
            <a:r>
              <a:rPr lang="sr-Cyrl-CS" dirty="0">
                <a:latin typeface="Arial" panose="020B0604020202020204" pitchFamily="34" charset="0"/>
                <a:ea typeface="Microsoft Sans Serif" panose="020B0604020202020204" pitchFamily="34" charset="0"/>
              </a:rPr>
              <a:t>Крајњи корисници бесповратних средстава су социјално рањиве категорије грађана </a:t>
            </a:r>
            <a:r>
              <a:rPr lang="sr-Cyrl-RS" dirty="0">
                <a:latin typeface="Arial" panose="020B0604020202020204" pitchFamily="34" charset="0"/>
                <a:ea typeface="Microsoft Sans Serif" panose="020B0604020202020204" pitchFamily="34" charset="0"/>
              </a:rPr>
              <a:t>кој</a:t>
            </a:r>
            <a:r>
              <a:rPr lang="sr-Cyrl-CS" dirty="0">
                <a:latin typeface="Arial" panose="020B0604020202020204" pitchFamily="34" charset="0"/>
                <a:ea typeface="Microsoft Sans Serif" panose="020B0604020202020204" pitchFamily="34" charset="0"/>
              </a:rPr>
              <a:t>и</a:t>
            </a:r>
            <a:r>
              <a:rPr lang="sr-Cyrl-CS" spc="-60" dirty="0">
                <a:latin typeface="Arial" panose="020B0604020202020204" pitchFamily="34" charset="0"/>
                <a:ea typeface="Microsoft Sans Serif" panose="020B0604020202020204" pitchFamily="34" charset="0"/>
              </a:rPr>
              <a:t> </a:t>
            </a:r>
            <a:r>
              <a:rPr lang="sr-Cyrl-RS" dirty="0">
                <a:latin typeface="Arial" panose="020B0604020202020204" pitchFamily="34" charset="0"/>
                <a:ea typeface="Microsoft Sans Serif" panose="020B0604020202020204" pitchFamily="34" charset="0"/>
              </a:rPr>
              <a:t>станују</a:t>
            </a:r>
            <a:r>
              <a:rPr lang="sr-Cyrl-RS" spc="-45" dirty="0">
                <a:latin typeface="Arial" panose="020B0604020202020204" pitchFamily="34" charset="0"/>
                <a:ea typeface="Microsoft Sans Serif" panose="020B0604020202020204" pitchFamily="34" charset="0"/>
              </a:rPr>
              <a:t> </a:t>
            </a:r>
            <a:r>
              <a:rPr lang="sr-Cyrl-RS" dirty="0">
                <a:latin typeface="Arial" panose="020B0604020202020204" pitchFamily="34" charset="0"/>
                <a:ea typeface="Microsoft Sans Serif" panose="020B0604020202020204" pitchFamily="34" charset="0"/>
              </a:rPr>
              <a:t>у породичним кућама и становима</a:t>
            </a:r>
            <a:r>
              <a:rPr lang="sr-Cyrl-CS" dirty="0">
                <a:latin typeface="Arial" panose="020B0604020202020204" pitchFamily="34" charset="0"/>
                <a:ea typeface="Microsoft Sans Serif" panose="020B0604020202020204" pitchFamily="34" charset="0"/>
              </a:rPr>
              <a:t> и испуњавају следеће услове:</a:t>
            </a:r>
            <a:endParaRPr lang="en-US" dirty="0">
              <a:latin typeface="Microsoft Sans Serif" panose="020B0604020202020204" pitchFamily="34" charset="0"/>
              <a:ea typeface="Microsoft Sans Serif" panose="020B0604020202020204" pitchFamily="34" charset="0"/>
            </a:endParaRPr>
          </a:p>
          <a:p>
            <a:pPr indent="448945" algn="just">
              <a:lnSpc>
                <a:spcPct val="107000"/>
              </a:lnSpc>
            </a:pPr>
            <a:r>
              <a:rPr lang="sr-Cyrl-CS" dirty="0">
                <a:latin typeface="Arial" panose="020B0604020202020204" pitchFamily="34" charset="0"/>
                <a:ea typeface="Microsoft Sans Serif" panose="020B0604020202020204" pitchFamily="34" charset="0"/>
              </a:rPr>
              <a:t> </a:t>
            </a:r>
            <a:endParaRPr lang="en-US" dirty="0">
              <a:latin typeface="Microsoft Sans Serif" panose="020B0604020202020204" pitchFamily="34" charset="0"/>
              <a:ea typeface="Microsoft Sans Serif" panose="020B0604020202020204" pitchFamily="34" charset="0"/>
            </a:endParaRPr>
          </a:p>
          <a:p>
            <a:pPr marL="342900" marR="0" lvl="0" indent="-342900" algn="just">
              <a:lnSpc>
                <a:spcPct val="107000"/>
              </a:lnSpc>
              <a:spcBef>
                <a:spcPts val="0"/>
              </a:spcBef>
              <a:spcAft>
                <a:spcPts val="0"/>
              </a:spcAft>
              <a:buFont typeface="+mj-lt"/>
              <a:buAutoNum type="arabicPeriod"/>
            </a:pPr>
            <a:r>
              <a:rPr lang="sr-Cyrl-CS" dirty="0">
                <a:latin typeface="Arial" panose="020B0604020202020204" pitchFamily="34" charset="0"/>
                <a:ea typeface="Times New Roman" panose="02020603050405020304" pitchFamily="18" charset="0"/>
              </a:rPr>
              <a:t>Услови у погледу статуса (неопходно је да испуњава један од следећих услова</a:t>
            </a:r>
            <a:r>
              <a:rPr lang="sr-Cyrl-CS" dirty="0" smtClean="0">
                <a:latin typeface="Arial" panose="020B0604020202020204" pitchFamily="34" charset="0"/>
                <a:ea typeface="Times New Roman" panose="02020603050405020304" pitchFamily="18" charset="0"/>
              </a:rPr>
              <a:t>):</a:t>
            </a:r>
          </a:p>
          <a:p>
            <a:pPr marR="0" lvl="0" algn="just">
              <a:lnSpc>
                <a:spcPct val="107000"/>
              </a:lnSpc>
              <a:spcBef>
                <a:spcPts val="0"/>
              </a:spcBef>
              <a:spcAft>
                <a:spcPts val="0"/>
              </a:spcAft>
            </a:pPr>
            <a:endParaRPr lang="en-US" dirty="0">
              <a:latin typeface="Microsoft Sans Serif" panose="020B0604020202020204" pitchFamily="34" charset="0"/>
              <a:ea typeface="Microsoft Sans Serif" panose="020B0604020202020204" pitchFamily="34" charset="0"/>
            </a:endParaRPr>
          </a:p>
          <a:p>
            <a:pPr marL="342900" marR="0" lvl="0" indent="-342900" algn="just">
              <a:lnSpc>
                <a:spcPct val="100000"/>
              </a:lnSpc>
              <a:spcBef>
                <a:spcPts val="0"/>
              </a:spcBef>
              <a:spcAft>
                <a:spcPts val="0"/>
              </a:spcAft>
              <a:buSzPts val="1100"/>
              <a:buFont typeface="Times New Roman" panose="02020603050405020304" pitchFamily="18" charset="0"/>
              <a:buChar char="-"/>
              <a:tabLst>
                <a:tab pos="494030" algn="l"/>
              </a:tabLst>
            </a:pPr>
            <a:r>
              <a:rPr lang="sr-Cyrl-RS" dirty="0">
                <a:latin typeface="Arial" panose="020B0604020202020204" pitchFamily="34" charset="0"/>
                <a:ea typeface="Times New Roman" panose="02020603050405020304" pitchFamily="18" charset="0"/>
              </a:rPr>
              <a:t>да члан домаћинства има статус енергетски угроженог купца на основу Уредбе о енергетски угроженом купцу(</a:t>
            </a:r>
            <a:r>
              <a:rPr lang="sr-Cyrl-RS" dirty="0">
                <a:latin typeface="Arial" panose="020B0604020202020204" pitchFamily="34" charset="0"/>
                <a:ea typeface="Arial" panose="020B0604020202020204" pitchFamily="34" charset="0"/>
              </a:rPr>
              <a:t>"Службени гласник РС", бр. 137 од 9. децембра 2022, 93 од 27. октобра 2023, 116 од 26. децембра 2023 и 83 од 26. септембра 2025</a:t>
            </a:r>
            <a:r>
              <a:rPr lang="sr-Cyrl-RS" dirty="0" smtClean="0">
                <a:latin typeface="Arial" panose="020B0604020202020204" pitchFamily="34" charset="0"/>
                <a:ea typeface="Arial" panose="020B0604020202020204" pitchFamily="34" charset="0"/>
              </a:rPr>
              <a:t>.)</a:t>
            </a:r>
          </a:p>
          <a:p>
            <a:pPr marL="342900" marR="0" lvl="0" indent="-342900" algn="just">
              <a:lnSpc>
                <a:spcPct val="100000"/>
              </a:lnSpc>
              <a:spcBef>
                <a:spcPts val="0"/>
              </a:spcBef>
              <a:spcAft>
                <a:spcPts val="0"/>
              </a:spcAft>
              <a:buSzPts val="1100"/>
              <a:buFont typeface="Times New Roman" panose="02020603050405020304" pitchFamily="18" charset="0"/>
              <a:buChar char="-"/>
              <a:tabLst>
                <a:tab pos="494030" algn="l"/>
              </a:tabLst>
            </a:pPr>
            <a:endParaRPr lang="en-US" dirty="0">
              <a:latin typeface="Microsoft Sans Serif" panose="020B0604020202020204" pitchFamily="34" charset="0"/>
              <a:ea typeface="Times New Roman" panose="02020603050405020304" pitchFamily="18" charset="0"/>
            </a:endParaRPr>
          </a:p>
          <a:p>
            <a:pPr marL="342900" marR="0" lvl="0" indent="-342900" algn="just">
              <a:lnSpc>
                <a:spcPct val="100000"/>
              </a:lnSpc>
              <a:spcBef>
                <a:spcPts val="0"/>
              </a:spcBef>
              <a:spcAft>
                <a:spcPts val="0"/>
              </a:spcAft>
              <a:buSzPts val="1100"/>
              <a:buFont typeface="Times New Roman" panose="02020603050405020304" pitchFamily="18" charset="0"/>
              <a:buChar char="-"/>
              <a:tabLst>
                <a:tab pos="494030" algn="l"/>
              </a:tabLst>
            </a:pPr>
            <a:r>
              <a:rPr lang="sr-Cyrl-RS" dirty="0">
                <a:latin typeface="Arial" panose="020B0604020202020204" pitchFamily="34" charset="0"/>
                <a:ea typeface="Times New Roman" panose="02020603050405020304" pitchFamily="18" charset="0"/>
              </a:rPr>
              <a:t>да члан домаћинства има остварено право на новчану социјалну помоћ или увећану новчану социјалну помоћ или дечији додатaк или увећани додатак за помоћ и негу другог лица (на основу службеног акта којим се утврђује право на новчану социјалну помоћ или увећану новчану социјалну помоћ или дечији додатак или увећани додатак за помоћ и негу другог лица</a:t>
            </a:r>
            <a:r>
              <a:rPr lang="sr-Cyrl-RS" dirty="0" smtClean="0">
                <a:latin typeface="Arial" panose="020B0604020202020204" pitchFamily="34" charset="0"/>
                <a:ea typeface="Times New Roman" panose="02020603050405020304" pitchFamily="18" charset="0"/>
              </a:rPr>
              <a:t>);</a:t>
            </a:r>
          </a:p>
          <a:p>
            <a:pPr marL="342900" marR="0" lvl="0" indent="-342900" algn="just">
              <a:lnSpc>
                <a:spcPct val="100000"/>
              </a:lnSpc>
              <a:spcBef>
                <a:spcPts val="0"/>
              </a:spcBef>
              <a:spcAft>
                <a:spcPts val="0"/>
              </a:spcAft>
              <a:buSzPts val="1100"/>
              <a:buFont typeface="Times New Roman" panose="02020603050405020304" pitchFamily="18" charset="0"/>
              <a:buChar char="-"/>
              <a:tabLst>
                <a:tab pos="494030" algn="l"/>
              </a:tabLst>
            </a:pPr>
            <a:endParaRPr lang="en-US" dirty="0">
              <a:latin typeface="Microsoft Sans Serif" panose="020B0604020202020204" pitchFamily="34" charset="0"/>
              <a:ea typeface="Times New Roman" panose="02020603050405020304" pitchFamily="18" charset="0"/>
            </a:endParaRPr>
          </a:p>
          <a:p>
            <a:pPr marL="342900" marR="0" lvl="0" indent="-342900" algn="just">
              <a:lnSpc>
                <a:spcPct val="100000"/>
              </a:lnSpc>
              <a:spcBef>
                <a:spcPts val="0"/>
              </a:spcBef>
              <a:spcAft>
                <a:spcPts val="0"/>
              </a:spcAft>
              <a:buSzPts val="1100"/>
              <a:buFont typeface="Times New Roman" panose="02020603050405020304" pitchFamily="18" charset="0"/>
              <a:buChar char="-"/>
              <a:tabLst>
                <a:tab pos="494030" algn="l"/>
              </a:tabLst>
            </a:pPr>
            <a:r>
              <a:rPr lang="sr-Cyrl-RS" dirty="0">
                <a:latin typeface="Arial" panose="020B0604020202020204" pitchFamily="34" charset="0"/>
                <a:ea typeface="Times New Roman" panose="02020603050405020304" pitchFamily="18" charset="0"/>
              </a:rPr>
              <a:t>да члан домаћинства има остварено право </a:t>
            </a:r>
            <a:r>
              <a:rPr lang="sr-Cyrl-RS" dirty="0" smtClean="0">
                <a:latin typeface="Arial" panose="020B0604020202020204" pitchFamily="34" charset="0"/>
                <a:ea typeface="Times New Roman" panose="02020603050405020304" pitchFamily="18" charset="0"/>
              </a:rPr>
              <a:t>на </a:t>
            </a:r>
            <a:r>
              <a:rPr lang="sr-Cyrl-RS" dirty="0">
                <a:latin typeface="Arial" panose="020B0604020202020204" pitchFamily="34" charset="0"/>
                <a:ea typeface="Times New Roman" panose="02020603050405020304" pitchFamily="18" charset="0"/>
              </a:rPr>
              <a:t>најнижу пензију у складу са Законом о пензијском и инвалидском осигурању и закључен уговор о снабдевању електричном енергијом на име тог члана домаћинства, односно евидентираност тог члана домаћинства код снабдевача као крајњег купца електричнe енергијe</a:t>
            </a:r>
            <a:r>
              <a:rPr lang="sr-Cyrl-RS" dirty="0" smtClean="0">
                <a:latin typeface="Arial" panose="020B0604020202020204" pitchFamily="34" charset="0"/>
                <a:ea typeface="Times New Roman" panose="02020603050405020304" pitchFamily="18" charset="0"/>
              </a:rPr>
              <a:t>;</a:t>
            </a:r>
            <a:endParaRPr lang="en-US" dirty="0">
              <a:latin typeface="Microsoft Sans Serif"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733048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132" y="1255437"/>
            <a:ext cx="10881360" cy="4247317"/>
          </a:xfrm>
          <a:prstGeom prst="rect">
            <a:avLst/>
          </a:prstGeom>
        </p:spPr>
        <p:txBody>
          <a:bodyPr wrap="square">
            <a:spAutoFit/>
          </a:bodyPr>
          <a:lstStyle/>
          <a:p>
            <a:pPr marL="342900" marR="0" lvl="0" indent="-342900" algn="just">
              <a:lnSpc>
                <a:spcPct val="100000"/>
              </a:lnSpc>
              <a:spcBef>
                <a:spcPts val="0"/>
              </a:spcBef>
              <a:spcAft>
                <a:spcPts val="0"/>
              </a:spcAft>
              <a:buSzPts val="1100"/>
              <a:buFont typeface="Times New Roman" panose="02020603050405020304" pitchFamily="18" charset="0"/>
              <a:buChar char="-"/>
              <a:tabLst>
                <a:tab pos="494030" algn="l"/>
              </a:tabLst>
            </a:pPr>
            <a:r>
              <a:rPr lang="sr-Cyrl-RS" dirty="0">
                <a:latin typeface="Arial" panose="020B0604020202020204" pitchFamily="34" charset="0"/>
                <a:ea typeface="Times New Roman" panose="02020603050405020304" pitchFamily="18" charset="0"/>
              </a:rPr>
              <a:t>да је члан домаћинства корисник привремене накнаде – инвалид рада друге и треће категорије инвалидности, односно преостале радне способности (у складу са законом којим се уређују пензијско и инвалидско осигурање);</a:t>
            </a:r>
            <a:endParaRPr lang="en-US" dirty="0">
              <a:latin typeface="Microsoft Sans Serif" panose="020B0604020202020204" pitchFamily="34" charset="0"/>
              <a:ea typeface="Times New Roman" panose="02020603050405020304" pitchFamily="18" charset="0"/>
            </a:endParaRPr>
          </a:p>
          <a:p>
            <a:pPr marL="342900" marR="0" lvl="0" indent="-342900" algn="just">
              <a:lnSpc>
                <a:spcPct val="100000"/>
              </a:lnSpc>
              <a:spcBef>
                <a:spcPts val="0"/>
              </a:spcBef>
              <a:spcAft>
                <a:spcPts val="0"/>
              </a:spcAft>
              <a:buSzPts val="1100"/>
              <a:buFont typeface="Times New Roman" panose="02020603050405020304" pitchFamily="18" charset="0"/>
              <a:buChar char="-"/>
              <a:tabLst>
                <a:tab pos="494030" algn="l"/>
              </a:tabLst>
            </a:pPr>
            <a:r>
              <a:rPr lang="sr-Cyrl-RS" dirty="0">
                <a:latin typeface="Arial" panose="020B0604020202020204" pitchFamily="34" charset="0"/>
                <a:ea typeface="Times New Roman" panose="02020603050405020304" pitchFamily="18" charset="0"/>
              </a:rPr>
              <a:t>да је члан домаћинства инвалидно дете – корисник привремене накнаде код Републичког фонда за пензијско и инвалидско осигурање, а који имају пребивалиште на територији Републике Србије;</a:t>
            </a:r>
            <a:endParaRPr lang="en-US" dirty="0">
              <a:latin typeface="Microsoft Sans Serif" panose="020B0604020202020204" pitchFamily="34" charset="0"/>
              <a:ea typeface="Times New Roman" panose="02020603050405020304" pitchFamily="18" charset="0"/>
            </a:endParaRPr>
          </a:p>
          <a:p>
            <a:pPr marL="494030" marR="0">
              <a:lnSpc>
                <a:spcPct val="100000"/>
              </a:lnSpc>
              <a:spcBef>
                <a:spcPts val="0"/>
              </a:spcBef>
              <a:spcAft>
                <a:spcPts val="0"/>
              </a:spcAft>
              <a:tabLst>
                <a:tab pos="494030" algn="l"/>
              </a:tabLst>
            </a:pPr>
            <a:r>
              <a:rPr lang="sr-Cyrl-RS" dirty="0">
                <a:latin typeface="Arial" panose="020B0604020202020204" pitchFamily="34" charset="0"/>
                <a:ea typeface="Microsoft Sans Serif" panose="020B0604020202020204" pitchFamily="34" charset="0"/>
              </a:rPr>
              <a:t> </a:t>
            </a:r>
            <a:endParaRPr lang="en-US" dirty="0">
              <a:latin typeface="Microsoft Sans Serif" panose="020B0604020202020204" pitchFamily="34" charset="0"/>
              <a:ea typeface="Microsoft Sans Serif" panose="020B0604020202020204" pitchFamily="34" charset="0"/>
            </a:endParaRPr>
          </a:p>
          <a:p>
            <a:pPr marL="342900" marR="0" lvl="0" indent="-342900">
              <a:lnSpc>
                <a:spcPct val="100000"/>
              </a:lnSpc>
              <a:spcBef>
                <a:spcPts val="0"/>
              </a:spcBef>
              <a:spcAft>
                <a:spcPts val="0"/>
              </a:spcAft>
              <a:buFont typeface="+mj-lt"/>
              <a:buAutoNum type="arabicPeriod" startAt="2"/>
              <a:tabLst>
                <a:tab pos="494030" algn="l"/>
              </a:tabLst>
            </a:pPr>
            <a:r>
              <a:rPr lang="sr-Cyrl-RS" dirty="0" smtClean="0">
                <a:latin typeface="Arial" panose="020B0604020202020204" pitchFamily="34" charset="0"/>
                <a:ea typeface="Microsoft Sans Serif" panose="020B0604020202020204" pitchFamily="34" charset="0"/>
              </a:rPr>
              <a:t>да </a:t>
            </a:r>
            <a:r>
              <a:rPr lang="sr-Cyrl-RS" dirty="0">
                <a:latin typeface="Arial" panose="020B0604020202020204" pitchFamily="34" charset="0"/>
                <a:ea typeface="Microsoft Sans Serif" panose="020B0604020202020204" pitchFamily="34" charset="0"/>
              </a:rPr>
              <a:t>је објекат легално </a:t>
            </a:r>
            <a:r>
              <a:rPr lang="sr-Cyrl-RS" dirty="0" smtClean="0">
                <a:latin typeface="Arial" panose="020B0604020202020204" pitchFamily="34" charset="0"/>
                <a:ea typeface="Microsoft Sans Serif" panose="020B0604020202020204" pitchFamily="34" charset="0"/>
              </a:rPr>
              <a:t>изграђен;</a:t>
            </a:r>
          </a:p>
          <a:p>
            <a:pPr marL="342900" marR="0" lvl="0" indent="-342900">
              <a:lnSpc>
                <a:spcPct val="100000"/>
              </a:lnSpc>
              <a:spcBef>
                <a:spcPts val="0"/>
              </a:spcBef>
              <a:spcAft>
                <a:spcPts val="0"/>
              </a:spcAft>
              <a:buFont typeface="+mj-lt"/>
              <a:buAutoNum type="arabicPeriod" startAt="2"/>
              <a:tabLst>
                <a:tab pos="494030" algn="l"/>
              </a:tabLst>
            </a:pPr>
            <a:r>
              <a:rPr lang="sr-Cyrl-RS" dirty="0" smtClean="0">
                <a:latin typeface="Arial" panose="020B0604020202020204" pitchFamily="34" charset="0"/>
                <a:ea typeface="Microsoft Sans Serif" panose="020B0604020202020204" pitchFamily="34" charset="0"/>
              </a:rPr>
              <a:t>да </a:t>
            </a:r>
            <a:r>
              <a:rPr lang="sr-Cyrl-RS" dirty="0">
                <a:latin typeface="Arial" panose="020B0604020202020204" pitchFamily="34" charset="0"/>
                <a:ea typeface="Microsoft Sans Serif" panose="020B0604020202020204" pitchFamily="34" charset="0"/>
              </a:rPr>
              <a:t>је подносилац </a:t>
            </a:r>
            <a:r>
              <a:rPr lang="sr-Cyrl-RS" dirty="0" smtClean="0">
                <a:latin typeface="Arial" panose="020B0604020202020204" pitchFamily="34" charset="0"/>
                <a:ea typeface="Microsoft Sans Serif" panose="020B0604020202020204" pitchFamily="34" charset="0"/>
              </a:rPr>
              <a:t>пријаве</a:t>
            </a:r>
            <a:r>
              <a:rPr lang="sr-Cyrl-RS" dirty="0">
                <a:latin typeface="Arial" panose="020B0604020202020204" pitchFamily="34" charset="0"/>
                <a:ea typeface="Microsoft Sans Serif" panose="020B0604020202020204" pitchFamily="34" charset="0"/>
              </a:rPr>
              <a:t>:</a:t>
            </a:r>
            <a:endParaRPr lang="en-US" dirty="0">
              <a:latin typeface="Microsoft Sans Serif" panose="020B0604020202020204" pitchFamily="34" charset="0"/>
              <a:ea typeface="Microsoft Sans Serif" panose="020B0604020202020204" pitchFamily="34" charset="0"/>
            </a:endParaRPr>
          </a:p>
          <a:p>
            <a:pPr marL="457200" marR="0" algn="just">
              <a:lnSpc>
                <a:spcPct val="100000"/>
              </a:lnSpc>
              <a:spcBef>
                <a:spcPts val="0"/>
              </a:spcBef>
              <a:spcAft>
                <a:spcPts val="0"/>
              </a:spcAft>
              <a:tabLst>
                <a:tab pos="494030" algn="l"/>
              </a:tabLst>
            </a:pPr>
            <a:r>
              <a:rPr lang="sr-Cyrl-RS" dirty="0">
                <a:latin typeface="Arial" panose="020B0604020202020204" pitchFamily="34" charset="0"/>
                <a:ea typeface="Microsoft Sans Serif" panose="020B0604020202020204" pitchFamily="34" charset="0"/>
              </a:rPr>
              <a:t>       </a:t>
            </a:r>
            <a:r>
              <a:rPr lang="sr-Cyrl-RS" dirty="0" smtClean="0">
                <a:latin typeface="Arial" panose="020B0604020202020204" pitchFamily="34" charset="0"/>
                <a:ea typeface="Microsoft Sans Serif" panose="020B0604020202020204" pitchFamily="34" charset="0"/>
              </a:rPr>
              <a:t>а</a:t>
            </a:r>
            <a:r>
              <a:rPr lang="sr-Cyrl-RS" dirty="0">
                <a:latin typeface="Arial" panose="020B0604020202020204" pitchFamily="34" charset="0"/>
                <a:ea typeface="Microsoft Sans Serif" panose="020B0604020202020204" pitchFamily="34" charset="0"/>
              </a:rPr>
              <a:t>)  власник објекта, или </a:t>
            </a:r>
            <a:endParaRPr lang="en-US" dirty="0">
              <a:latin typeface="Microsoft Sans Serif" panose="020B0604020202020204" pitchFamily="34" charset="0"/>
              <a:ea typeface="Microsoft Sans Serif" panose="020B0604020202020204" pitchFamily="34" charset="0"/>
            </a:endParaRPr>
          </a:p>
          <a:p>
            <a:pPr marL="457200" marR="0" indent="449580" algn="just">
              <a:lnSpc>
                <a:spcPct val="100000"/>
              </a:lnSpc>
              <a:spcBef>
                <a:spcPts val="0"/>
              </a:spcBef>
              <a:spcAft>
                <a:spcPts val="0"/>
              </a:spcAft>
              <a:tabLst>
                <a:tab pos="494030" algn="l"/>
              </a:tabLst>
            </a:pPr>
            <a:r>
              <a:rPr lang="sr-Cyrl-RS" dirty="0">
                <a:latin typeface="Arial" panose="020B0604020202020204" pitchFamily="34" charset="0"/>
                <a:ea typeface="Microsoft Sans Serif" panose="020B0604020202020204" pitchFamily="34" charset="0"/>
              </a:rPr>
              <a:t>б) корисник објекта односно члан уже породице, тј. брачни друг, дете, брат, сестра, родитељ, деда, баба, усвојилац, усвојеник или старатељ власника објекта и да има пријаву </a:t>
            </a:r>
            <a:r>
              <a:rPr lang="sr-Cyrl-RS" dirty="0">
                <a:latin typeface="Arial" panose="020B0604020202020204" pitchFamily="34" charset="0"/>
                <a:ea typeface="Times New Roman" panose="02020603050405020304" pitchFamily="18" charset="0"/>
              </a:rPr>
              <a:t>пребивалишта</a:t>
            </a:r>
            <a:r>
              <a:rPr lang="sr-Cyrl-RS" dirty="0" smtClean="0">
                <a:latin typeface="Arial" panose="020B0604020202020204" pitchFamily="34" charset="0"/>
                <a:ea typeface="Microsoft Sans Serif" panose="020B0604020202020204" pitchFamily="34" charset="0"/>
              </a:rPr>
              <a:t> </a:t>
            </a:r>
            <a:r>
              <a:rPr lang="sr-Cyrl-RS" dirty="0">
                <a:latin typeface="Arial" panose="020B0604020202020204" pitchFamily="34" charset="0"/>
                <a:ea typeface="Microsoft Sans Serif" panose="020B0604020202020204" pitchFamily="34" charset="0"/>
              </a:rPr>
              <a:t>на адреси објекта и приложену сагласност власника објекта;</a:t>
            </a:r>
            <a:endParaRPr lang="en-US" dirty="0">
              <a:latin typeface="Microsoft Sans Serif" panose="020B0604020202020204" pitchFamily="34" charset="0"/>
              <a:ea typeface="Microsoft Sans Serif" panose="020B0604020202020204" pitchFamily="34" charset="0"/>
            </a:endParaRPr>
          </a:p>
          <a:p>
            <a:pPr marL="494030" marR="0">
              <a:lnSpc>
                <a:spcPct val="100000"/>
              </a:lnSpc>
              <a:spcBef>
                <a:spcPts val="0"/>
              </a:spcBef>
              <a:spcAft>
                <a:spcPts val="0"/>
              </a:spcAft>
              <a:tabLst>
                <a:tab pos="494030" algn="l"/>
              </a:tabLst>
            </a:pPr>
            <a:r>
              <a:rPr lang="sr-Cyrl-RS" dirty="0">
                <a:latin typeface="Arial" panose="020B0604020202020204" pitchFamily="34" charset="0"/>
                <a:ea typeface="Microsoft Sans Serif" panose="020B0604020202020204" pitchFamily="34" charset="0"/>
              </a:rPr>
              <a:t> </a:t>
            </a:r>
            <a:endParaRPr lang="en-US" dirty="0">
              <a:latin typeface="Microsoft Sans Serif" panose="020B0604020202020204" pitchFamily="34" charset="0"/>
              <a:ea typeface="Microsoft Sans Serif" panose="020B0604020202020204" pitchFamily="34" charset="0"/>
            </a:endParaRPr>
          </a:p>
          <a:p>
            <a:pPr marL="342900" marR="0" lvl="0" indent="-342900">
              <a:lnSpc>
                <a:spcPct val="100000"/>
              </a:lnSpc>
              <a:spcBef>
                <a:spcPts val="0"/>
              </a:spcBef>
              <a:spcAft>
                <a:spcPts val="0"/>
              </a:spcAft>
              <a:buFont typeface="+mj-lt"/>
              <a:buAutoNum type="arabicPeriod" startAt="4"/>
              <a:tabLst>
                <a:tab pos="494030" algn="l"/>
              </a:tabLst>
            </a:pPr>
            <a:r>
              <a:rPr lang="sr-Cyrl-RS" dirty="0">
                <a:latin typeface="Arial" panose="020B0604020202020204" pitchFamily="34" charset="0"/>
                <a:ea typeface="Microsoft Sans Serif" panose="020B0604020202020204" pitchFamily="34" charset="0"/>
              </a:rPr>
              <a:t> да станују у објекту.</a:t>
            </a:r>
            <a:endParaRPr lang="en-US" dirty="0">
              <a:latin typeface="Microsoft Sans Serif" panose="020B0604020202020204" pitchFamily="34" charset="0"/>
              <a:ea typeface="Microsoft Sans Serif" panose="020B0604020202020204" pitchFamily="34" charset="0"/>
            </a:endParaRPr>
          </a:p>
        </p:txBody>
      </p:sp>
    </p:spTree>
    <p:extLst>
      <p:ext uri="{BB962C8B-B14F-4D97-AF65-F5344CB8AC3E}">
        <p14:creationId xmlns:p14="http://schemas.microsoft.com/office/powerpoint/2010/main" val="2143302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1887" y="729123"/>
            <a:ext cx="10998924" cy="6247864"/>
          </a:xfrm>
          <a:prstGeom prst="rect">
            <a:avLst/>
          </a:prstGeom>
        </p:spPr>
        <p:txBody>
          <a:bodyPr wrap="square">
            <a:spAutoFit/>
          </a:bodyPr>
          <a:lstStyle/>
          <a:p>
            <a:pPr algn="ctr"/>
            <a:r>
              <a:rPr lang="sr-Cyrl-RS" sz="2000" b="1" i="1" dirty="0">
                <a:latin typeface="Arial" panose="020B0604020202020204" pitchFamily="34" charset="0"/>
                <a:ea typeface="Microsoft Sans Serif" panose="020B0604020202020204" pitchFamily="34" charset="0"/>
              </a:rPr>
              <a:t>ВИСИНА</a:t>
            </a:r>
            <a:r>
              <a:rPr lang="sr-Cyrl-RS" sz="2000" b="1" i="1" spc="-55" dirty="0">
                <a:latin typeface="Arial" panose="020B0604020202020204" pitchFamily="34" charset="0"/>
                <a:ea typeface="Microsoft Sans Serif" panose="020B0604020202020204" pitchFamily="34" charset="0"/>
              </a:rPr>
              <a:t> </a:t>
            </a:r>
            <a:r>
              <a:rPr lang="sr-Cyrl-RS" sz="2000" b="1" i="1" dirty="0">
                <a:latin typeface="Arial" panose="020B0604020202020204" pitchFamily="34" charset="0"/>
                <a:ea typeface="Microsoft Sans Serif" panose="020B0604020202020204" pitchFamily="34" charset="0"/>
              </a:rPr>
              <a:t>БЕСПОВРАТНИХ</a:t>
            </a:r>
            <a:r>
              <a:rPr lang="sr-Cyrl-RS" sz="2000" b="1" i="1" spc="-55" dirty="0">
                <a:latin typeface="Arial" panose="020B0604020202020204" pitchFamily="34" charset="0"/>
                <a:ea typeface="Microsoft Sans Serif" panose="020B0604020202020204" pitchFamily="34" charset="0"/>
              </a:rPr>
              <a:t> </a:t>
            </a:r>
            <a:r>
              <a:rPr lang="sr-Cyrl-RS" sz="2000" b="1" i="1" spc="-10" dirty="0" smtClean="0">
                <a:latin typeface="Arial" panose="020B0604020202020204" pitchFamily="34" charset="0"/>
                <a:ea typeface="Microsoft Sans Serif" panose="020B0604020202020204" pitchFamily="34" charset="0"/>
              </a:rPr>
              <a:t>СРЕДСТАВА</a:t>
            </a:r>
          </a:p>
          <a:p>
            <a:pPr algn="ctr"/>
            <a:endParaRPr lang="en-US" sz="2000" i="1" dirty="0">
              <a:latin typeface="Microsoft Sans Serif" panose="020B0604020202020204" pitchFamily="34" charset="0"/>
              <a:ea typeface="Microsoft Sans Serif" panose="020B0604020202020204" pitchFamily="34" charset="0"/>
            </a:endParaRPr>
          </a:p>
          <a:p>
            <a:r>
              <a:rPr lang="sr-Cyrl-RS" b="1" dirty="0">
                <a:latin typeface="Arial" panose="020B0604020202020204" pitchFamily="34" charset="0"/>
                <a:ea typeface="Microsoft Sans Serif" panose="020B0604020202020204" pitchFamily="34" charset="0"/>
              </a:rPr>
              <a:t> </a:t>
            </a:r>
            <a:endParaRPr lang="en-US" dirty="0">
              <a:latin typeface="Microsoft Sans Serif" panose="020B0604020202020204" pitchFamily="34" charset="0"/>
              <a:ea typeface="Microsoft Sans Serif" panose="020B0604020202020204" pitchFamily="34" charset="0"/>
            </a:endParaRPr>
          </a:p>
          <a:p>
            <a:pPr algn="just"/>
            <a:r>
              <a:rPr lang="sr-Cyrl-RS" dirty="0">
                <a:latin typeface="Arial" panose="020B0604020202020204" pitchFamily="34" charset="0"/>
                <a:ea typeface="Microsoft Sans Serif" panose="020B0604020202020204" pitchFamily="34" charset="0"/>
              </a:rPr>
              <a:t>Укупнa бесповратна средства</a:t>
            </a:r>
            <a:r>
              <a:rPr lang="sr-Cyrl-CS" dirty="0">
                <a:latin typeface="Arial" panose="020B0604020202020204" pitchFamily="34" charset="0"/>
                <a:ea typeface="Microsoft Sans Serif" panose="020B0604020202020204" pitchFamily="34" charset="0"/>
              </a:rPr>
              <a:t> за категорију осталих грађана</a:t>
            </a:r>
            <a:r>
              <a:rPr lang="sr-Cyrl-RS" dirty="0">
                <a:latin typeface="Arial" panose="020B0604020202020204" pitchFamily="34" charset="0"/>
                <a:ea typeface="Microsoft Sans Serif" panose="020B0604020202020204" pitchFamily="34" charset="0"/>
              </a:rPr>
              <a:t> које град Панчево заједно са средствима Министарства додељује путем овог позива износе 31.250.000,00 </a:t>
            </a:r>
            <a:r>
              <a:rPr lang="sr-Cyrl-RS" dirty="0" smtClean="0">
                <a:latin typeface="Arial" panose="020B0604020202020204" pitchFamily="34" charset="0"/>
                <a:ea typeface="Microsoft Sans Serif" panose="020B0604020202020204" pitchFamily="34" charset="0"/>
              </a:rPr>
              <a:t>динара</a:t>
            </a:r>
          </a:p>
          <a:p>
            <a:pPr algn="just"/>
            <a:endParaRPr lang="sr-Cyrl-CS" dirty="0" smtClean="0">
              <a:latin typeface="Arial" panose="020B0604020202020204" pitchFamily="34" charset="0"/>
              <a:cs typeface="Arial" panose="020B0604020202020204" pitchFamily="34" charset="0"/>
            </a:endParaRPr>
          </a:p>
          <a:p>
            <a:pPr algn="just"/>
            <a:r>
              <a:rPr lang="sr-Cyrl-CS" dirty="0" smtClean="0">
                <a:latin typeface="Arial" panose="020B0604020202020204" pitchFamily="34" charset="0"/>
                <a:cs typeface="Arial" panose="020B0604020202020204" pitchFamily="34" charset="0"/>
              </a:rPr>
              <a:t>Све </a:t>
            </a:r>
            <a:r>
              <a:rPr lang="sr-Cyrl-CS" dirty="0">
                <a:latin typeface="Arial" panose="020B0604020202020204" pitchFamily="34" charset="0"/>
                <a:cs typeface="Arial" panose="020B0604020202020204" pitchFamily="34" charset="0"/>
              </a:rPr>
              <a:t>уредне пријаве из категорије социјално рањивих грађана које буду поднете у року </a:t>
            </a:r>
            <a:r>
              <a:rPr lang="sr-Cyrl-CS" dirty="0" smtClean="0">
                <a:latin typeface="Arial" panose="020B0604020202020204" pitchFamily="34" charset="0"/>
                <a:cs typeface="Arial" panose="020B0604020202020204" pitchFamily="34" charset="0"/>
              </a:rPr>
              <a:t>биће </a:t>
            </a:r>
            <a:r>
              <a:rPr lang="sr-Cyrl-CS" dirty="0">
                <a:latin typeface="Arial" panose="020B0604020202020204" pitchFamily="34" charset="0"/>
                <a:cs typeface="Arial" panose="020B0604020202020204" pitchFamily="34" charset="0"/>
              </a:rPr>
              <a:t>суфинансиране додатним бесповратним средствима Министарства</a:t>
            </a:r>
            <a:r>
              <a:rPr lang="sr-Cyrl-CS" dirty="0" smtClean="0">
                <a:latin typeface="Arial" panose="020B0604020202020204" pitchFamily="34" charset="0"/>
                <a:cs typeface="Arial" panose="020B0604020202020204" pitchFamily="34" charset="0"/>
              </a:rPr>
              <a:t>.</a:t>
            </a:r>
          </a:p>
          <a:p>
            <a:pPr algn="just"/>
            <a:endParaRPr lang="sr-Cyrl-CS" dirty="0">
              <a:latin typeface="Arial" panose="020B0604020202020204" pitchFamily="34" charset="0"/>
              <a:cs typeface="Arial" panose="020B0604020202020204" pitchFamily="34" charset="0"/>
            </a:endParaRPr>
          </a:p>
          <a:p>
            <a:pPr algn="just"/>
            <a:r>
              <a:rPr lang="sr-Cyrl-RS" dirty="0">
                <a:latin typeface="Arial" panose="020B0604020202020204" pitchFamily="34" charset="0"/>
                <a:cs typeface="Arial" panose="020B0604020202020204" pitchFamily="34" charset="0"/>
              </a:rPr>
              <a:t>Максимални удео бесповратних средстава за појединачне мере </a:t>
            </a:r>
            <a:r>
              <a:rPr lang="sr-Cyrl-RS" dirty="0" smtClean="0">
                <a:latin typeface="Arial" panose="020B0604020202020204" pitchFamily="34" charset="0"/>
                <a:cs typeface="Arial" panose="020B0604020202020204" pitchFamily="34" charset="0"/>
              </a:rPr>
              <a:t>износи </a:t>
            </a:r>
            <a:r>
              <a:rPr lang="sr-Cyrl-RS" dirty="0">
                <a:latin typeface="Arial" panose="020B0604020202020204" pitchFamily="34" charset="0"/>
                <a:cs typeface="Arial" panose="020B0604020202020204" pitchFamily="34" charset="0"/>
              </a:rPr>
              <a:t>до 50% од укупне вредности </a:t>
            </a:r>
            <a:r>
              <a:rPr lang="sr-Cyrl-RS" dirty="0" smtClean="0">
                <a:latin typeface="Arial" panose="020B0604020202020204" pitchFamily="34" charset="0"/>
                <a:cs typeface="Arial" panose="020B0604020202020204" pitchFamily="34" charset="0"/>
              </a:rPr>
              <a:t>исказане предрачуном/профактуром.</a:t>
            </a:r>
          </a:p>
          <a:p>
            <a:pPr algn="just"/>
            <a:endParaRPr lang="sr-Cyrl-RS" dirty="0">
              <a:latin typeface="Arial" panose="020B0604020202020204" pitchFamily="34" charset="0"/>
              <a:cs typeface="Arial" panose="020B0604020202020204" pitchFamily="34" charset="0"/>
            </a:endParaRPr>
          </a:p>
          <a:p>
            <a:pPr algn="just"/>
            <a:r>
              <a:rPr lang="sr-Cyrl-RS" dirty="0">
                <a:latin typeface="Arial" panose="020B0604020202020204" pitchFamily="34" charset="0"/>
                <a:cs typeface="Arial" panose="020B0604020202020204" pitchFamily="34" charset="0"/>
              </a:rPr>
              <a:t>Поред могућности пријаве за појединачну меру/мере грађани имају могућност пријаве за један од пакета мера са вишим уделом бесповратних средстава. </a:t>
            </a:r>
            <a:endParaRPr lang="sr-Cyrl-RS" dirty="0" smtClean="0">
              <a:latin typeface="Arial" panose="020B0604020202020204" pitchFamily="34" charset="0"/>
              <a:cs typeface="Arial" panose="020B0604020202020204" pitchFamily="34" charset="0"/>
            </a:endParaRPr>
          </a:p>
          <a:p>
            <a:pPr algn="just"/>
            <a:r>
              <a:rPr lang="sr-Cyrl-RS" dirty="0" smtClean="0">
                <a:latin typeface="Arial" panose="020B0604020202020204" pitchFamily="34" charset="0"/>
                <a:cs typeface="Arial" panose="020B0604020202020204" pitchFamily="34" charset="0"/>
              </a:rPr>
              <a:t>Предвиђена </a:t>
            </a:r>
            <a:r>
              <a:rPr lang="sr-Cyrl-RS" dirty="0">
                <a:latin typeface="Arial" panose="020B0604020202020204" pitchFamily="34" charset="0"/>
                <a:cs typeface="Arial" panose="020B0604020202020204" pitchFamily="34" charset="0"/>
              </a:rPr>
              <a:t>су три пакета мера: Основни, Стандардни и Напредни</a:t>
            </a:r>
            <a:r>
              <a:rPr lang="sr-Cyrl-RS" dirty="0" smtClean="0">
                <a:latin typeface="Arial" panose="020B0604020202020204" pitchFamily="34" charset="0"/>
                <a:cs typeface="Arial" panose="020B0604020202020204" pitchFamily="34" charset="0"/>
              </a:rPr>
              <a:t>.</a:t>
            </a:r>
          </a:p>
          <a:p>
            <a:pPr algn="just"/>
            <a:endParaRPr lang="sr-Cyrl-RS" dirty="0">
              <a:latin typeface="Arial" panose="020B0604020202020204" pitchFamily="34" charset="0"/>
              <a:cs typeface="Arial" panose="020B0604020202020204" pitchFamily="34" charset="0"/>
            </a:endParaRPr>
          </a:p>
          <a:p>
            <a:pPr algn="just"/>
            <a:r>
              <a:rPr lang="sr-Cyrl-RS" dirty="0">
                <a:latin typeface="Arial" panose="020B0604020202020204" pitchFamily="34" charset="0"/>
                <a:cs typeface="Arial" panose="020B0604020202020204" pitchFamily="34" charset="0"/>
              </a:rPr>
              <a:t>Максимални удео бесповратних средстава лица из социјално рањивих категорија за појединачне мере </a:t>
            </a:r>
            <a:r>
              <a:rPr lang="sr-Cyrl-RS" dirty="0" smtClean="0">
                <a:latin typeface="Arial" panose="020B0604020202020204" pitchFamily="34" charset="0"/>
                <a:cs typeface="Arial" panose="020B0604020202020204" pitchFamily="34" charset="0"/>
              </a:rPr>
              <a:t>износи </a:t>
            </a:r>
            <a:r>
              <a:rPr lang="sr-Cyrl-RS" dirty="0">
                <a:latin typeface="Arial" panose="020B0604020202020204" pitchFamily="34" charset="0"/>
                <a:cs typeface="Arial" panose="020B0604020202020204" pitchFamily="34" charset="0"/>
              </a:rPr>
              <a:t>до 90% од укупне вредности исказане предрачуном/профактуром</a:t>
            </a:r>
            <a:r>
              <a:rPr lang="sr-Cyrl-R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algn="just"/>
            <a:endParaRPr lang="sr-Cyrl-RS" dirty="0" smtClean="0"/>
          </a:p>
          <a:p>
            <a:pPr algn="just"/>
            <a:endParaRPr lang="en-US" dirty="0"/>
          </a:p>
          <a:p>
            <a:pPr algn="just"/>
            <a:endParaRPr lang="en-US" dirty="0">
              <a:latin typeface="Arial" panose="020B0604020202020204" pitchFamily="34" charset="0"/>
              <a:cs typeface="Arial" panose="020B0604020202020204" pitchFamily="34" charset="0"/>
            </a:endParaRPr>
          </a:p>
          <a:p>
            <a:pPr algn="just"/>
            <a:endParaRPr lang="en-US" dirty="0"/>
          </a:p>
        </p:txBody>
      </p:sp>
    </p:spTree>
    <p:extLst>
      <p:ext uri="{BB962C8B-B14F-4D97-AF65-F5344CB8AC3E}">
        <p14:creationId xmlns:p14="http://schemas.microsoft.com/office/powerpoint/2010/main" val="121776736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376</TotalTime>
  <Words>1816</Words>
  <Application>Microsoft Office PowerPoint</Application>
  <PresentationFormat>Widescreen</PresentationFormat>
  <Paragraphs>137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Microsoft Sans Serif</vt:lpstr>
      <vt:lpstr>Times New Roman</vt:lpstr>
      <vt:lpstr>Trebuchet MS</vt:lpstr>
      <vt:lpstr>Wingdings 3</vt:lpstr>
      <vt:lpstr>Facet</vt:lpstr>
      <vt:lpstr>Чиста енергија и енергетска ефикасност за грађане</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Чиста енергија и енергетска ефикасност за грађане</dc:title>
  <dc:creator>Biljana Đordan</dc:creator>
  <cp:lastModifiedBy>Biljana Đordan</cp:lastModifiedBy>
  <cp:revision>27</cp:revision>
  <cp:lastPrinted>2025-11-13T12:38:55Z</cp:lastPrinted>
  <dcterms:created xsi:type="dcterms:W3CDTF">2025-11-11T13:13:55Z</dcterms:created>
  <dcterms:modified xsi:type="dcterms:W3CDTF">2025-11-14T09:03:29Z</dcterms:modified>
</cp:coreProperties>
</file>